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31"/>
  </p:notesMasterIdLst>
  <p:sldIdLst>
    <p:sldId id="301" r:id="rId2"/>
    <p:sldId id="265" r:id="rId3"/>
    <p:sldId id="586" r:id="rId4"/>
    <p:sldId id="610" r:id="rId5"/>
    <p:sldId id="611" r:id="rId6"/>
    <p:sldId id="612" r:id="rId7"/>
    <p:sldId id="615" r:id="rId8"/>
    <p:sldId id="613" r:id="rId9"/>
    <p:sldId id="587" r:id="rId10"/>
    <p:sldId id="614" r:id="rId11"/>
    <p:sldId id="616" r:id="rId12"/>
    <p:sldId id="617" r:id="rId13"/>
    <p:sldId id="618" r:id="rId14"/>
    <p:sldId id="620" r:id="rId15"/>
    <p:sldId id="619" r:id="rId16"/>
    <p:sldId id="589" r:id="rId17"/>
    <p:sldId id="621" r:id="rId18"/>
    <p:sldId id="608" r:id="rId19"/>
    <p:sldId id="622" r:id="rId20"/>
    <p:sldId id="607" r:id="rId21"/>
    <p:sldId id="623" r:id="rId22"/>
    <p:sldId id="624" r:id="rId23"/>
    <p:sldId id="625" r:id="rId24"/>
    <p:sldId id="626" r:id="rId25"/>
    <p:sldId id="627" r:id="rId26"/>
    <p:sldId id="629" r:id="rId27"/>
    <p:sldId id="628" r:id="rId28"/>
    <p:sldId id="630" r:id="rId29"/>
    <p:sldId id="631" r:id="rId30"/>
  </p:sldIdLst>
  <p:sldSz cx="12192000" cy="6858000"/>
  <p:notesSz cx="6858000" cy="9144000"/>
  <p:embeddedFontLst>
    <p:embeddedFont>
      <p:font typeface="Calibri" panose="020F0502020204030204" pitchFamily="34" charset="0"/>
      <p:regular r:id="rId32"/>
      <p:bold r:id="rId33"/>
      <p:italic r:id="rId34"/>
      <p:boldItalic r:id="rId35"/>
    </p:embeddedFont>
    <p:embeddedFont>
      <p:font typeface="Cambria" panose="02040503050406030204" pitchFamily="18" charset="0"/>
      <p:regular r:id="rId36"/>
      <p:bold r:id="rId37"/>
      <p:italic r:id="rId38"/>
      <p:boldItalic r:id="rId39"/>
    </p:embeddedFont>
    <p:embeddedFont>
      <p:font typeface="Cambria Math" panose="02040503050406030204" pitchFamily="18" charset="0"/>
      <p:regular r:id="rId40"/>
    </p:embeddedFont>
    <p:embeddedFont>
      <p:font typeface="Lato" panose="020F0502020204030203" pitchFamily="34" charset="0"/>
      <p:regular r:id="rId41"/>
      <p:bold r:id="rId42"/>
      <p:italic r:id="rId43"/>
      <p:boldItalic r:id="rId44"/>
    </p:embeddedFont>
    <p:embeddedFont>
      <p:font typeface="Lato Light" panose="020F0302020204030204" pitchFamily="34" charset="0"/>
      <p:regular r:id="rId45"/>
      <p:bold r:id="rId46"/>
      <p:italic r:id="rId47"/>
      <p:boldItalic r:id="rId48"/>
    </p:embeddedFont>
    <p:embeddedFont>
      <p:font typeface="Roboto Slab" pitchFamily="2" charset="0"/>
      <p:regular r:id="rId49"/>
      <p:bold r:id="rId50"/>
    </p:embeddedFont>
  </p:embeddedFontLst>
  <p:custDataLst>
    <p:tags r:id="rId51"/>
  </p:custData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61" roundtripDataSignature="AMtx7mh8+V1nZDCJuCgwzr3Qy4UygyySm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47C074C-A82D-4799-AD4D-ECD6B58B4DEF}">
  <a:tblStyle styleId="{947C074C-A82D-4799-AD4D-ECD6B58B4DEF}" styleName="Table_0">
    <a:wholeTbl>
      <a:tcTxStyle b="off" i="off">
        <a:font>
          <a:latin typeface="Lato Light"/>
          <a:ea typeface="Lato Light"/>
          <a:cs typeface="Lato Light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5E6E7"/>
          </a:solidFill>
        </a:fill>
      </a:tcStyle>
    </a:wholeTbl>
    <a:band1H>
      <a:tcTxStyle/>
      <a:tcStyle>
        <a:tcBdr/>
        <a:fill>
          <a:solidFill>
            <a:srgbClr val="EACACC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EACACC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Lato Light"/>
          <a:ea typeface="Lato Light"/>
          <a:cs typeface="Lato Light"/>
        </a:font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 i="off">
        <a:font>
          <a:latin typeface="Lato Light"/>
          <a:ea typeface="Lato Light"/>
          <a:cs typeface="Lato Light"/>
        </a:font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 i="off">
        <a:font>
          <a:latin typeface="Lato Light"/>
          <a:ea typeface="Lato Light"/>
          <a:cs typeface="Lato Light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dk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Lato Light"/>
          <a:ea typeface="Lato Light"/>
          <a:cs typeface="Lato Light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dk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871"/>
    <p:restoredTop sz="96338"/>
  </p:normalViewPr>
  <p:slideViewPr>
    <p:cSldViewPr snapToGrid="0">
      <p:cViewPr varScale="1">
        <p:scale>
          <a:sx n="113" d="100"/>
          <a:sy n="113" d="100"/>
        </p:scale>
        <p:origin x="216" y="4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font" Target="fonts/font11.fntdata"/><Relationship Id="rId47" Type="http://schemas.openxmlformats.org/officeDocument/2006/relationships/font" Target="fonts/font16.fntdata"/><Relationship Id="rId50" Type="http://schemas.openxmlformats.org/officeDocument/2006/relationships/font" Target="fonts/font19.fntdata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font" Target="fonts/font14.fntdata"/><Relationship Id="rId5" Type="http://schemas.openxmlformats.org/officeDocument/2006/relationships/slide" Target="slides/slide4.xml"/><Relationship Id="rId61" Type="http://customschemas.google.com/relationships/presentationmetadata" Target="meta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4" Type="http://schemas.openxmlformats.org/officeDocument/2006/relationships/font" Target="fonts/font13.fntdata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font" Target="fonts/font12.fntdata"/><Relationship Id="rId48" Type="http://schemas.openxmlformats.org/officeDocument/2006/relationships/font" Target="fonts/font17.fntdata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tags" Target="tags/tag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openxmlformats.org/officeDocument/2006/relationships/font" Target="fonts/font15.fntdata"/><Relationship Id="rId20" Type="http://schemas.openxmlformats.org/officeDocument/2006/relationships/slide" Target="slides/slide19.xml"/><Relationship Id="rId41" Type="http://schemas.openxmlformats.org/officeDocument/2006/relationships/font" Target="fonts/font10.fntdata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49" Type="http://schemas.openxmlformats.org/officeDocument/2006/relationships/font" Target="fonts/font1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4" name="Google Shape;404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Guidelines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Use section headers to chunk content in your presentation. 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Use the same style of section header throughout your presentation.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Keep your title to no more than 2 lines.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04075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16836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283549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69836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920090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211414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77898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086192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8009096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8244714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114251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2" name="Google Shape;302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Guidelines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Use a title slide at the beginning of your presentation. There are 9 variations of title slides to choose from. 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If you will have a series of slideshows, we recommend using the same style of title slide for each presentation.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Keep your title to no more than 2 lines.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Do not change the font style or font size of the title or subtitle.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4500372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2032360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5307353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2262825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7577014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3391598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8039114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1081552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7268058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343774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567651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010355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073352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567651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101639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586604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885250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_Title and Content" type="obj">
  <p:cSld name="OBJECT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46"/>
          <p:cNvSpPr/>
          <p:nvPr/>
        </p:nvSpPr>
        <p:spPr>
          <a:xfrm>
            <a:off x="156308" y="164123"/>
            <a:ext cx="11871569" cy="6557352"/>
          </a:xfrm>
          <a:prstGeom prst="rect">
            <a:avLst/>
          </a:prstGeom>
          <a:solidFill>
            <a:schemeClr val="accent6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3" name="Google Shape;13;p4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4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" name="Google Shape;15;p4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Title Slide_White">
  <p:cSld name="6_Title Slide_White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5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54"/>
          <p:cNvSpPr txBox="1">
            <a:spLocks noGrp="1"/>
          </p:cNvSpPr>
          <p:nvPr>
            <p:ph type="ctrTitle"/>
          </p:nvPr>
        </p:nvSpPr>
        <p:spPr>
          <a:xfrm>
            <a:off x="1524000" y="2618133"/>
            <a:ext cx="9144000" cy="1501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oboto Slab"/>
              <a:buNone/>
              <a:defRPr sz="4800" b="0"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54"/>
          <p:cNvSpPr txBox="1">
            <a:spLocks noGrp="1"/>
          </p:cNvSpPr>
          <p:nvPr>
            <p:ph type="subTitle" idx="1"/>
          </p:nvPr>
        </p:nvSpPr>
        <p:spPr>
          <a:xfrm>
            <a:off x="1524000" y="4235057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latin typeface="Lato"/>
                <a:ea typeface="Lato"/>
                <a:cs typeface="Lato"/>
                <a:sym typeface="Lato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0" name="Google Shape;60;p54"/>
          <p:cNvSpPr/>
          <p:nvPr/>
        </p:nvSpPr>
        <p:spPr>
          <a:xfrm>
            <a:off x="156308" y="164123"/>
            <a:ext cx="11871569" cy="6557352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pic>
        <p:nvPicPr>
          <p:cNvPr id="61" name="Google Shape;61;p5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84092" y="1369995"/>
            <a:ext cx="1016000" cy="11091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Section Header_Red">
  <p:cSld name="2_Section Header_Red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6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44" name="Google Shape;144;p68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Font typeface="Roboto Slab"/>
              <a:buNone/>
              <a:defRPr sz="6000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68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2000"/>
              <a:buNone/>
              <a:defRPr sz="2000">
                <a:solidFill>
                  <a:srgbClr val="D5888C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1800"/>
              <a:buNone/>
              <a:defRPr sz="1800">
                <a:solidFill>
                  <a:srgbClr val="D5888C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1600"/>
              <a:buNone/>
              <a:defRPr sz="1600">
                <a:solidFill>
                  <a:srgbClr val="D5888C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1600"/>
              <a:buNone/>
              <a:defRPr sz="1600">
                <a:solidFill>
                  <a:srgbClr val="D5888C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1600"/>
              <a:buNone/>
              <a:defRPr sz="1600">
                <a:solidFill>
                  <a:srgbClr val="D5888C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1600"/>
              <a:buNone/>
              <a:defRPr sz="1600">
                <a:solidFill>
                  <a:srgbClr val="D5888C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1600"/>
              <a:buNone/>
              <a:defRPr sz="1600">
                <a:solidFill>
                  <a:srgbClr val="D5888C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1600"/>
              <a:buNone/>
              <a:defRPr sz="1600">
                <a:solidFill>
                  <a:srgbClr val="D5888C"/>
                </a:solidFill>
              </a:defRPr>
            </a:lvl9pPr>
          </a:lstStyle>
          <a:p>
            <a:endParaRPr/>
          </a:p>
        </p:txBody>
      </p:sp>
      <p:sp>
        <p:nvSpPr>
          <p:cNvPr id="146" name="Google Shape;146;p6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7" name="Google Shape;147;p68"/>
          <p:cNvSpPr/>
          <p:nvPr/>
        </p:nvSpPr>
        <p:spPr>
          <a:xfrm>
            <a:off x="156308" y="164123"/>
            <a:ext cx="11871569" cy="6557352"/>
          </a:xfrm>
          <a:prstGeom prst="rect">
            <a:avLst/>
          </a:prstGeom>
          <a:noFill/>
          <a:ln w="127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5C009CB-04C5-0C83-DA15-186293EA3A3A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ADED33E-9A2C-0869-F6B0-FF37A39F20AA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4F7815-746F-3134-A371-FA2E40906D8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4773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Title Only_Red">
  <p:cSld name="3_Title Only_Red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8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230" name="Google Shape;230;p8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400"/>
              <a:buFont typeface="Roboto Slab"/>
              <a:buNone/>
              <a:defRPr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1" name="Google Shape;231;p8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048089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CE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  <a:defRPr sz="44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4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8" name="Google Shape;8;p4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9" name="Google Shape;9;p4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10" name="Google Shape;10;p4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7" r:id="rId2"/>
    <p:sldLayoutId id="2147483671" r:id="rId3"/>
    <p:sldLayoutId id="2147483673" r:id="rId4"/>
    <p:sldLayoutId id="2147483674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0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gif"/><Relationship Id="rId9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9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26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Font typeface="Roboto Slab"/>
              <a:buNone/>
            </a:pPr>
            <a:r>
              <a:rPr lang="en-US" dirty="0"/>
              <a:t>Module 1</a:t>
            </a:r>
            <a:endParaRPr dirty="0"/>
          </a:p>
        </p:txBody>
      </p:sp>
      <p:sp>
        <p:nvSpPr>
          <p:cNvPr id="407" name="Google Shape;407;p26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</a:pPr>
            <a:r>
              <a:rPr lang="en-US" dirty="0"/>
              <a:t>Regression Basics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FD9405-87A7-F83C-5789-BC0A8AB58E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850" y="998306"/>
            <a:ext cx="1714500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5922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41"/>
          <p:cNvSpPr txBox="1">
            <a:spLocks noGrp="1"/>
          </p:cNvSpPr>
          <p:nvPr>
            <p:ph type="title"/>
          </p:nvPr>
        </p:nvSpPr>
        <p:spPr>
          <a:xfrm>
            <a:off x="4207422" y="427269"/>
            <a:ext cx="5562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400"/>
              <a:buFont typeface="Roboto Slab"/>
              <a:buNone/>
            </a:pPr>
            <a:r>
              <a:rPr lang="en-US" sz="6600" dirty="0"/>
              <a:t>Practice</a:t>
            </a:r>
            <a:endParaRPr sz="6600" dirty="0"/>
          </a:p>
        </p:txBody>
      </p:sp>
      <p:grpSp>
        <p:nvGrpSpPr>
          <p:cNvPr id="541" name="Google Shape;541;p41"/>
          <p:cNvGrpSpPr/>
          <p:nvPr/>
        </p:nvGrpSpPr>
        <p:grpSpPr>
          <a:xfrm>
            <a:off x="3831049" y="2162059"/>
            <a:ext cx="4087832" cy="4007922"/>
            <a:chOff x="1477720" y="2232660"/>
            <a:chExt cx="2392680" cy="2392680"/>
          </a:xfrm>
        </p:grpSpPr>
        <p:pic>
          <p:nvPicPr>
            <p:cNvPr id="542" name="Google Shape;542;p41" descr="Bullseye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20520" y="2675320"/>
              <a:ext cx="1523440" cy="152344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43" name="Google Shape;543;p41"/>
            <p:cNvSpPr/>
            <p:nvPr/>
          </p:nvSpPr>
          <p:spPr>
            <a:xfrm>
              <a:off x="1477720" y="2232660"/>
              <a:ext cx="2392680" cy="2392680"/>
            </a:xfrm>
            <a:prstGeom prst="ellipse">
              <a:avLst/>
            </a:prstGeom>
            <a:noFill/>
            <a:ln w="12700" cap="flat" cmpd="sng">
              <a:solidFill>
                <a:schemeClr val="accent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892630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Matrix Formulation on MLR</a:t>
            </a:r>
            <a:endParaRPr dirty="0"/>
          </a:p>
        </p:txBody>
      </p:sp>
      <p:sp>
        <p:nvSpPr>
          <p:cNvPr id="251" name="Google Shape;251;p1"/>
          <p:cNvSpPr txBox="1">
            <a:spLocks noGrp="1"/>
          </p:cNvSpPr>
          <p:nvPr>
            <p:ph type="body" idx="1"/>
          </p:nvPr>
        </p:nvSpPr>
        <p:spPr>
          <a:xfrm>
            <a:off x="940411" y="1805668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The formulation does not change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B49FEAF-1446-31F1-C204-AD8164C5EB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242598"/>
            <a:ext cx="8674650" cy="291440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23F9264-4696-8749-6901-C0577FAB2804}"/>
                  </a:ext>
                </a:extLst>
              </p:cNvPr>
              <p:cNvSpPr txBox="1"/>
              <p:nvPr/>
            </p:nvSpPr>
            <p:spPr>
              <a:xfrm>
                <a:off x="1303971" y="2599093"/>
                <a:ext cx="941989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23F9264-4696-8749-6901-C0577FAB28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3971" y="2599093"/>
                <a:ext cx="941989" cy="492443"/>
              </a:xfrm>
              <a:prstGeom prst="rect">
                <a:avLst/>
              </a:prstGeom>
              <a:blipFill>
                <a:blip r:embed="rId4"/>
                <a:stretch>
                  <a:fillRect l="-9333" r="-4000" b="-2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8EF09A7-BFCC-E20E-0D84-3ED12F04DD82}"/>
                  </a:ext>
                </a:extLst>
              </p:cNvPr>
              <p:cNvSpPr txBox="1"/>
              <p:nvPr/>
            </p:nvSpPr>
            <p:spPr>
              <a:xfrm>
                <a:off x="3682691" y="2649265"/>
                <a:ext cx="1634486" cy="5398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×(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8EF09A7-BFCC-E20E-0D84-3ED12F04DD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2691" y="2649265"/>
                <a:ext cx="1634486" cy="539828"/>
              </a:xfrm>
              <a:prstGeom prst="rect">
                <a:avLst/>
              </a:prstGeom>
              <a:blipFill>
                <a:blip r:embed="rId5"/>
                <a:stretch>
                  <a:fillRect l="-4615" r="-4615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917AF2E-7C6F-AD97-BDAD-A930614F504C}"/>
                  </a:ext>
                </a:extLst>
              </p:cNvPr>
              <p:cNvSpPr txBox="1"/>
              <p:nvPr/>
            </p:nvSpPr>
            <p:spPr>
              <a:xfrm>
                <a:off x="6473871" y="2599093"/>
                <a:ext cx="966034" cy="5364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917AF2E-7C6F-AD97-BDAD-A930614F50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3871" y="2599093"/>
                <a:ext cx="966034" cy="536494"/>
              </a:xfrm>
              <a:prstGeom prst="rect">
                <a:avLst/>
              </a:prstGeom>
              <a:blipFill>
                <a:blip r:embed="rId6"/>
                <a:stretch>
                  <a:fillRect l="-12987" r="-2597" b="-25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3356EBD-3265-A42D-3A3D-BFAA3238E26A}"/>
                  </a:ext>
                </a:extLst>
              </p:cNvPr>
              <p:cNvSpPr txBox="1"/>
              <p:nvPr/>
            </p:nvSpPr>
            <p:spPr>
              <a:xfrm>
                <a:off x="8388394" y="2599092"/>
                <a:ext cx="900310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𝝐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3356EBD-3265-A42D-3A3D-BFAA3238E2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8394" y="2599092"/>
                <a:ext cx="900310" cy="492443"/>
              </a:xfrm>
              <a:prstGeom prst="rect">
                <a:avLst/>
              </a:prstGeom>
              <a:blipFill>
                <a:blip r:embed="rId7"/>
                <a:stretch>
                  <a:fillRect l="-5556" r="-2778" b="-1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38421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Example </a:t>
            </a:r>
            <a:endParaRPr dirty="0"/>
          </a:p>
        </p:txBody>
      </p:sp>
      <p:sp>
        <p:nvSpPr>
          <p:cNvPr id="251" name="Google Shape;251;p1"/>
          <p:cNvSpPr txBox="1">
            <a:spLocks noGrp="1"/>
          </p:cNvSpPr>
          <p:nvPr>
            <p:ph type="body" idx="1"/>
          </p:nvPr>
        </p:nvSpPr>
        <p:spPr>
          <a:xfrm>
            <a:off x="838200" y="1786923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Extracting the X Matrix (Design Matrix) and y vector </a:t>
            </a:r>
          </a:p>
        </p:txBody>
      </p:sp>
      <p:pic>
        <p:nvPicPr>
          <p:cNvPr id="3" name="Picture" descr="Data set 1">
            <a:extLst>
              <a:ext uri="{FF2B5EF4-FFF2-40B4-BE49-F238E27FC236}">
                <a16:creationId xmlns:a16="http://schemas.microsoft.com/office/drawing/2014/main" id="{86887BE5-6249-222C-E774-5CF3C0C986E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 bwMode="auto">
          <a:xfrm>
            <a:off x="940411" y="2670159"/>
            <a:ext cx="3722977" cy="2778732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C271AF3-10D1-C211-7E52-264892FB6081}"/>
                  </a:ext>
                </a:extLst>
              </p:cNvPr>
              <p:cNvSpPr txBox="1"/>
              <p:nvPr/>
            </p:nvSpPr>
            <p:spPr>
              <a:xfrm>
                <a:off x="1328203" y="5898415"/>
                <a:ext cx="338234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𝒚</m:t>
                      </m:r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C271AF3-10D1-C211-7E52-264892FB60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8203" y="5898415"/>
                <a:ext cx="338234" cy="492443"/>
              </a:xfrm>
              <a:prstGeom prst="rect">
                <a:avLst/>
              </a:prstGeom>
              <a:blipFill>
                <a:blip r:embed="rId4"/>
                <a:stretch>
                  <a:fillRect l="-28571" r="-28571" b="-2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D72436F-D8FD-BE2A-9256-4B0800C798F3}"/>
                  </a:ext>
                </a:extLst>
              </p:cNvPr>
              <p:cNvSpPr txBox="1"/>
              <p:nvPr/>
            </p:nvSpPr>
            <p:spPr>
              <a:xfrm>
                <a:off x="3265561" y="5919198"/>
                <a:ext cx="376706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𝑿</m:t>
                      </m:r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D72436F-D8FD-BE2A-9256-4B0800C798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5561" y="5919198"/>
                <a:ext cx="376706" cy="492443"/>
              </a:xfrm>
              <a:prstGeom prst="rect">
                <a:avLst/>
              </a:prstGeom>
              <a:blipFill>
                <a:blip r:embed="rId5"/>
                <a:stretch>
                  <a:fillRect l="-23333" r="-23333"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Left Brace 9">
            <a:extLst>
              <a:ext uri="{FF2B5EF4-FFF2-40B4-BE49-F238E27FC236}">
                <a16:creationId xmlns:a16="http://schemas.microsoft.com/office/drawing/2014/main" id="{3F072E26-6999-DA80-6B86-785619FB7A19}"/>
              </a:ext>
            </a:extLst>
          </p:cNvPr>
          <p:cNvSpPr/>
          <p:nvPr/>
        </p:nvSpPr>
        <p:spPr>
          <a:xfrm rot="16200000">
            <a:off x="3266877" y="4519970"/>
            <a:ext cx="374073" cy="2231913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29303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The X Matrix (Design Matrix) </a:t>
            </a:r>
            <a:endParaRPr dirty="0"/>
          </a:p>
        </p:txBody>
      </p:sp>
      <p:sp>
        <p:nvSpPr>
          <p:cNvPr id="251" name="Google Shape;251;p1"/>
          <p:cNvSpPr txBox="1">
            <a:spLocks noGrp="1"/>
          </p:cNvSpPr>
          <p:nvPr>
            <p:ph type="body" idx="1"/>
          </p:nvPr>
        </p:nvSpPr>
        <p:spPr>
          <a:xfrm>
            <a:off x="838200" y="1786923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In LR a column of 1s is added to the X Matrix to estimate the y-intercept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55C5EB8-DA93-540F-532F-A5CA2B630C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2194" y="3003481"/>
            <a:ext cx="3796313" cy="18655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0AA1156-FF1A-A54E-7482-6539B592A930}"/>
              </a:ext>
            </a:extLst>
          </p:cNvPr>
          <p:cNvSpPr/>
          <p:nvPr/>
        </p:nvSpPr>
        <p:spPr>
          <a:xfrm>
            <a:off x="967875" y="3713203"/>
            <a:ext cx="199299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DESIGN MATRIX</a:t>
            </a:r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56EBDD29-FDDD-286D-8E1F-4D07BF482F73}"/>
              </a:ext>
            </a:extLst>
          </p:cNvPr>
          <p:cNvSpPr/>
          <p:nvPr/>
        </p:nvSpPr>
        <p:spPr>
          <a:xfrm rot="5400000">
            <a:off x="5578358" y="4259381"/>
            <a:ext cx="341376" cy="1560576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40CC4F2-CB6D-FAEE-C445-C15D02DDFA6C}"/>
              </a:ext>
            </a:extLst>
          </p:cNvPr>
          <p:cNvSpPr/>
          <p:nvPr/>
        </p:nvSpPr>
        <p:spPr>
          <a:xfrm>
            <a:off x="5040350" y="5243299"/>
            <a:ext cx="221887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Independent</a:t>
            </a:r>
          </a:p>
          <a:p>
            <a:r>
              <a:rPr lang="en-US" dirty="0"/>
              <a:t>(with no singularities)</a:t>
            </a:r>
          </a:p>
        </p:txBody>
      </p:sp>
    </p:spTree>
    <p:extLst>
      <p:ext uri="{BB962C8B-B14F-4D97-AF65-F5344CB8AC3E}">
        <p14:creationId xmlns:p14="http://schemas.microsoft.com/office/powerpoint/2010/main" val="3413536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The X Matrix (Design Matrix) </a:t>
            </a:r>
            <a:endParaRPr dirty="0"/>
          </a:p>
        </p:txBody>
      </p:sp>
      <p:sp>
        <p:nvSpPr>
          <p:cNvPr id="251" name="Google Shape;251;p1"/>
          <p:cNvSpPr txBox="1">
            <a:spLocks noGrp="1"/>
          </p:cNvSpPr>
          <p:nvPr>
            <p:ph type="body" idx="1"/>
          </p:nvPr>
        </p:nvSpPr>
        <p:spPr>
          <a:xfrm>
            <a:off x="838200" y="1786923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In LR a column of 1s is added to the X Matrix to estimate the y-intercept</a:t>
            </a:r>
          </a:p>
        </p:txBody>
      </p:sp>
      <p:sp>
        <p:nvSpPr>
          <p:cNvPr id="14" name="Right Brace 13">
            <a:extLst>
              <a:ext uri="{FF2B5EF4-FFF2-40B4-BE49-F238E27FC236}">
                <a16:creationId xmlns:a16="http://schemas.microsoft.com/office/drawing/2014/main" id="{1345CD51-E67E-A20A-319B-09F07988FB6C}"/>
              </a:ext>
            </a:extLst>
          </p:cNvPr>
          <p:cNvSpPr/>
          <p:nvPr/>
        </p:nvSpPr>
        <p:spPr>
          <a:xfrm rot="5400000">
            <a:off x="3000934" y="3826039"/>
            <a:ext cx="275254" cy="4114800"/>
          </a:xfrm>
          <a:prstGeom prst="rightBrace">
            <a:avLst>
              <a:gd name="adj1" fmla="val 0"/>
              <a:gd name="adj2" fmla="val 50000"/>
            </a:avLst>
          </a:prstGeom>
          <a:noFill/>
          <a:ln w="25400" cap="flat" cmpd="sng" algn="ctr">
            <a:solidFill>
              <a:srgbClr val="006971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697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60A4C2D-7E0E-7AD2-2BC6-9F80953F0B08}"/>
              </a:ext>
            </a:extLst>
          </p:cNvPr>
          <p:cNvSpPr/>
          <p:nvPr/>
        </p:nvSpPr>
        <p:spPr>
          <a:xfrm>
            <a:off x="2435063" y="6092244"/>
            <a:ext cx="221887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sz="1800" b="1" kern="1200" dirty="0">
                <a:solidFill>
                  <a:srgbClr val="006971"/>
                </a:solidFill>
                <a:latin typeface="Calibri" pitchFamily="34" charset="0"/>
                <a:ea typeface="MS PGothic" pitchFamily="34" charset="-128"/>
                <a:cs typeface="+mn-cs"/>
              </a:rPr>
              <a:t>Independent</a:t>
            </a:r>
          </a:p>
          <a:p>
            <a:pPr defTabSz="457200"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sz="1800" kern="1200" dirty="0">
                <a:solidFill>
                  <a:srgbClr val="006971"/>
                </a:solidFill>
                <a:latin typeface="Calibri" pitchFamily="34" charset="0"/>
                <a:ea typeface="MS PGothic" pitchFamily="34" charset="-128"/>
                <a:cs typeface="+mn-cs"/>
              </a:rPr>
              <a:t>(with no singularities)</a:t>
            </a:r>
          </a:p>
        </p:txBody>
      </p:sp>
      <p:pic>
        <p:nvPicPr>
          <p:cNvPr id="16" name="Picture" descr="Data set 1">
            <a:extLst>
              <a:ext uri="{FF2B5EF4-FFF2-40B4-BE49-F238E27FC236}">
                <a16:creationId xmlns:a16="http://schemas.microsoft.com/office/drawing/2014/main" id="{8F3106D8-B72A-78CB-A346-30738A82EDF3}"/>
              </a:ext>
            </a:extLst>
          </p:cNvPr>
          <p:cNvPicPr/>
          <p:nvPr/>
        </p:nvPicPr>
        <p:blipFill rotWithShape="1">
          <a:blip r:embed="rId3"/>
          <a:srcRect l="32736"/>
          <a:stretch/>
        </p:blipFill>
        <p:spPr bwMode="auto">
          <a:xfrm>
            <a:off x="2798913" y="2810726"/>
            <a:ext cx="2504209" cy="2778732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graphicFrame>
        <p:nvGraphicFramePr>
          <p:cNvPr id="17" name="Table 6">
            <a:extLst>
              <a:ext uri="{FF2B5EF4-FFF2-40B4-BE49-F238E27FC236}">
                <a16:creationId xmlns:a16="http://schemas.microsoft.com/office/drawing/2014/main" id="{11CB8280-243D-E49F-4BB4-026693B589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7115938"/>
              </p:ext>
            </p:extLst>
          </p:nvPr>
        </p:nvGraphicFramePr>
        <p:xfrm>
          <a:off x="980504" y="2819960"/>
          <a:ext cx="1818409" cy="2769496"/>
        </p:xfrm>
        <a:graphic>
          <a:graphicData uri="http://schemas.openxmlformats.org/drawingml/2006/table">
            <a:tbl>
              <a:tblPr firstRow="1" bandRow="1"/>
              <a:tblGrid>
                <a:gridCol w="1818409">
                  <a:extLst>
                    <a:ext uri="{9D8B030D-6E8A-4147-A177-3AD203B41FA5}">
                      <a16:colId xmlns:a16="http://schemas.microsoft.com/office/drawing/2014/main" val="1171645427"/>
                    </a:ext>
                  </a:extLst>
                </a:gridCol>
              </a:tblGrid>
              <a:tr h="346187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/>
                          <a:sym typeface="Arial"/>
                        </a:defRPr>
                      </a:lvl9pPr>
                    </a:lstStyle>
                    <a:p>
                      <a:r>
                        <a:rPr lang="en-US" sz="1600" dirty="0"/>
                        <a:t>intercept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97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1754384"/>
                  </a:ext>
                </a:extLst>
              </a:tr>
              <a:tr h="346187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9pPr>
                    </a:lstStyle>
                    <a:p>
                      <a:r>
                        <a:rPr lang="en-US" sz="1600" dirty="0"/>
                        <a:t>1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971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4646365"/>
                  </a:ext>
                </a:extLst>
              </a:tr>
              <a:tr h="346187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9pPr>
                    </a:lstStyle>
                    <a:p>
                      <a:r>
                        <a:rPr lang="en-US" sz="1600" dirty="0"/>
                        <a:t>1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971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93539"/>
                  </a:ext>
                </a:extLst>
              </a:tr>
              <a:tr h="346187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9pPr>
                    </a:lstStyle>
                    <a:p>
                      <a:r>
                        <a:rPr lang="en-US" sz="1600" dirty="0"/>
                        <a:t>1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971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2209859"/>
                  </a:ext>
                </a:extLst>
              </a:tr>
              <a:tr h="346187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9pPr>
                    </a:lstStyle>
                    <a:p>
                      <a:r>
                        <a:rPr lang="en-US" sz="1600" dirty="0"/>
                        <a:t>1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971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8062114"/>
                  </a:ext>
                </a:extLst>
              </a:tr>
              <a:tr h="346187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9pPr>
                    </a:lstStyle>
                    <a:p>
                      <a:r>
                        <a:rPr lang="en-US" sz="1600" dirty="0"/>
                        <a:t>1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971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6031353"/>
                  </a:ext>
                </a:extLst>
              </a:tr>
              <a:tr h="346187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9pPr>
                    </a:lstStyle>
                    <a:p>
                      <a:r>
                        <a:rPr lang="en-US" sz="1600" dirty="0"/>
                        <a:t>1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971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9336568"/>
                  </a:ext>
                </a:extLst>
              </a:tr>
              <a:tr h="346187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9pPr>
                    </a:lstStyle>
                    <a:p>
                      <a:r>
                        <a:rPr lang="en-US" sz="1600" dirty="0"/>
                        <a:t>1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971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77492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76396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50" name="Google Shape;250;p1"/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838200" y="365125"/>
                <a:ext cx="11014166" cy="132556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rmAutofit/>
              </a:bodyPr>
              <a:lstStyle/>
              <a:p>
                <a:pPr marL="0" lvl="0" indent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4400"/>
                  <a:buFont typeface="Roboto Slab"/>
                  <a:buNone/>
                </a:pPr>
                <a:r>
                  <a:rPr lang="en-US" dirty="0"/>
                  <a:t>The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vector</a:t>
                </a:r>
                <a:endParaRPr dirty="0"/>
              </a:p>
            </p:txBody>
          </p:sp>
        </mc:Choice>
        <mc:Fallback xmlns="">
          <p:sp>
            <p:nvSpPr>
              <p:cNvPr id="250" name="Google Shape;250;p1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365125"/>
                <a:ext cx="11014166" cy="1325563"/>
              </a:xfrm>
              <a:prstGeom prst="rect">
                <a:avLst/>
              </a:prstGeom>
              <a:blipFill>
                <a:blip r:embed="rId3"/>
                <a:stretch>
                  <a:fillRect l="-230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1" name="Google Shape;251;p1"/>
          <p:cNvSpPr txBox="1">
            <a:spLocks noGrp="1"/>
          </p:cNvSpPr>
          <p:nvPr>
            <p:ph type="body" idx="1"/>
          </p:nvPr>
        </p:nvSpPr>
        <p:spPr>
          <a:xfrm>
            <a:off x="838200" y="1786923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The observations of the response variable </a:t>
            </a:r>
          </a:p>
        </p:txBody>
      </p:sp>
      <p:pic>
        <p:nvPicPr>
          <p:cNvPr id="3" name="Picture" descr="Data set 1">
            <a:extLst>
              <a:ext uri="{FF2B5EF4-FFF2-40B4-BE49-F238E27FC236}">
                <a16:creationId xmlns:a16="http://schemas.microsoft.com/office/drawing/2014/main" id="{C00E4091-D781-9A53-8CC9-6E9C19100FAF}"/>
              </a:ext>
            </a:extLst>
          </p:cNvPr>
          <p:cNvPicPr/>
          <p:nvPr/>
        </p:nvPicPr>
        <p:blipFill rotWithShape="1">
          <a:blip r:embed="rId4"/>
          <a:srcRect l="272" r="66191"/>
          <a:stretch/>
        </p:blipFill>
        <p:spPr bwMode="auto">
          <a:xfrm>
            <a:off x="965643" y="2593784"/>
            <a:ext cx="1643742" cy="3640711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5941809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The Method of Least Squares</a:t>
            </a:r>
            <a:endParaRPr dirty="0"/>
          </a:p>
        </p:txBody>
      </p:sp>
      <p:sp>
        <p:nvSpPr>
          <p:cNvPr id="251" name="Google Shape;251;p1"/>
          <p:cNvSpPr txBox="1">
            <a:spLocks noGrp="1"/>
          </p:cNvSpPr>
          <p:nvPr>
            <p:ph type="body" idx="1"/>
          </p:nvPr>
        </p:nvSpPr>
        <p:spPr>
          <a:xfrm>
            <a:off x="940411" y="1805668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The least-squares estimates are obtained by selecting the estimates that minimize SSE.</a:t>
            </a:r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B6BC3BA-642A-1E2E-7D3A-1C3BE3A484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411" y="2747217"/>
            <a:ext cx="3364638" cy="1007683"/>
          </a:xfrm>
          <a:prstGeom prst="rect">
            <a:avLst/>
          </a:prstGeom>
        </p:spPr>
      </p:pic>
      <p:pic>
        <p:nvPicPr>
          <p:cNvPr id="10" name="Picture 3">
            <a:extLst>
              <a:ext uri="{FF2B5EF4-FFF2-40B4-BE49-F238E27FC236}">
                <a16:creationId xmlns:a16="http://schemas.microsoft.com/office/drawing/2014/main" id="{2066F657-9DF8-2509-643A-C3F4835B39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9571" y="4010478"/>
            <a:ext cx="4020459" cy="226150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D4E3A4F-BF6E-C720-4C24-7A6E667AFA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2363" y="2925581"/>
            <a:ext cx="4778190" cy="367852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8F6A320-11EF-7718-820F-656BE599869F}"/>
                  </a:ext>
                </a:extLst>
              </p:cNvPr>
              <p:cNvSpPr txBox="1"/>
              <p:nvPr/>
            </p:nvSpPr>
            <p:spPr>
              <a:xfrm>
                <a:off x="9519814" y="4832883"/>
                <a:ext cx="2474259" cy="38420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𝜷</m:t>
                          </m:r>
                        </m:e>
                      </m:acc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</m:e>
                                <m:sup>
                                  <m:r>
                                    <a:rPr lang="en-US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⊤</m:t>
                                  </m:r>
                                </m:sup>
                              </m:sSup>
                              <m:r>
                                <a:rPr lang="en-US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e>
                          </m:d>
                        </m:e>
                        <m:sup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r>
                        <a:rPr lang="en-US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p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⊤</m:t>
                          </m:r>
                        </m:sup>
                      </m:sSup>
                      <m:r>
                        <a:rPr lang="en-US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8F6A320-11EF-7718-820F-656BE59986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9814" y="4832883"/>
                <a:ext cx="2474259" cy="38420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C1D37AA-73CF-9B09-0849-B9D7622B1BCC}"/>
              </a:ext>
            </a:extLst>
          </p:cNvPr>
          <p:cNvCxnSpPr>
            <a:cxnSpLocks/>
          </p:cNvCxnSpPr>
          <p:nvPr/>
        </p:nvCxnSpPr>
        <p:spPr>
          <a:xfrm flipH="1">
            <a:off x="8621458" y="4992000"/>
            <a:ext cx="1645023" cy="512018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35321C6-CEAE-1310-F620-413D3BF1F3D9}"/>
                  </a:ext>
                </a:extLst>
              </p:cNvPr>
              <p:cNvSpPr txBox="1"/>
              <p:nvPr/>
            </p:nvSpPr>
            <p:spPr>
              <a:xfrm>
                <a:off x="5160030" y="4187960"/>
                <a:ext cx="144331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𝑺𝑺𝑬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35321C6-CEAE-1310-F620-413D3BF1F3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0030" y="4187960"/>
                <a:ext cx="1443318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DBDA284-3E53-5740-7936-71E056ED60F6}"/>
                  </a:ext>
                </a:extLst>
              </p:cNvPr>
              <p:cNvSpPr txBox="1"/>
              <p:nvPr/>
            </p:nvSpPr>
            <p:spPr>
              <a:xfrm>
                <a:off x="6886787" y="5853953"/>
                <a:ext cx="403412" cy="38420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𝜷</m:t>
                              </m:r>
                            </m:e>
                          </m:acc>
                        </m:e>
                        <m:sub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DBDA284-3E53-5740-7936-71E056ED60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6787" y="5853953"/>
                <a:ext cx="403412" cy="38420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A1E5C5E-1E9F-4763-17D4-2FEB126315FD}"/>
                  </a:ext>
                </a:extLst>
              </p:cNvPr>
              <p:cNvSpPr txBox="1"/>
              <p:nvPr/>
            </p:nvSpPr>
            <p:spPr>
              <a:xfrm>
                <a:off x="9872034" y="5969151"/>
                <a:ext cx="403412" cy="38420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𝜷</m:t>
                              </m:r>
                            </m:e>
                          </m:acc>
                        </m:e>
                        <m:sub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A1E5C5E-1E9F-4763-17D4-2FEB126315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2034" y="5969151"/>
                <a:ext cx="403412" cy="38420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974664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41"/>
          <p:cNvSpPr txBox="1">
            <a:spLocks noGrp="1"/>
          </p:cNvSpPr>
          <p:nvPr>
            <p:ph type="title"/>
          </p:nvPr>
        </p:nvSpPr>
        <p:spPr>
          <a:xfrm>
            <a:off x="4207422" y="427269"/>
            <a:ext cx="5562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400"/>
              <a:buFont typeface="Roboto Slab"/>
              <a:buNone/>
            </a:pPr>
            <a:r>
              <a:rPr lang="en-US" sz="6600" dirty="0"/>
              <a:t>Practice</a:t>
            </a:r>
            <a:endParaRPr sz="6600" dirty="0"/>
          </a:p>
        </p:txBody>
      </p:sp>
      <p:grpSp>
        <p:nvGrpSpPr>
          <p:cNvPr id="541" name="Google Shape;541;p41"/>
          <p:cNvGrpSpPr/>
          <p:nvPr/>
        </p:nvGrpSpPr>
        <p:grpSpPr>
          <a:xfrm>
            <a:off x="3831049" y="2162059"/>
            <a:ext cx="4087832" cy="4007922"/>
            <a:chOff x="1477720" y="2232660"/>
            <a:chExt cx="2392680" cy="2392680"/>
          </a:xfrm>
        </p:grpSpPr>
        <p:pic>
          <p:nvPicPr>
            <p:cNvPr id="542" name="Google Shape;542;p41" descr="Bullseye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20520" y="2675320"/>
              <a:ext cx="1523440" cy="152344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43" name="Google Shape;543;p41"/>
            <p:cNvSpPr/>
            <p:nvPr/>
          </p:nvSpPr>
          <p:spPr>
            <a:xfrm>
              <a:off x="1477720" y="2232660"/>
              <a:ext cx="2392680" cy="2392680"/>
            </a:xfrm>
            <a:prstGeom prst="ellipse">
              <a:avLst/>
            </a:prstGeom>
            <a:noFill/>
            <a:ln w="12700" cap="flat" cmpd="sng">
              <a:solidFill>
                <a:schemeClr val="accent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431647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Auction Price Data Example</a:t>
            </a:r>
            <a:endParaRPr dirty="0"/>
          </a:p>
        </p:txBody>
      </p:sp>
      <p:sp>
        <p:nvSpPr>
          <p:cNvPr id="251" name="Google Shape;251;p1"/>
          <p:cNvSpPr txBox="1">
            <a:spLocks noGrp="1"/>
          </p:cNvSpPr>
          <p:nvPr>
            <p:ph type="body" idx="1"/>
          </p:nvPr>
        </p:nvSpPr>
        <p:spPr>
          <a:xfrm>
            <a:off x="940411" y="1805668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Let’s predict the auction price using age and number of bidders</a:t>
            </a:r>
          </a:p>
        </p:txBody>
      </p:sp>
      <p:pic>
        <p:nvPicPr>
          <p:cNvPr id="2" name="Picture 10" descr="T04_01">
            <a:extLst>
              <a:ext uri="{FF2B5EF4-FFF2-40B4-BE49-F238E27FC236}">
                <a16:creationId xmlns:a16="http://schemas.microsoft.com/office/drawing/2014/main" id="{4041F66C-DA1D-0523-61E2-A7CCA0037A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779" y="2442117"/>
            <a:ext cx="3988605" cy="3929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6B4289E-BF4A-5F46-7BAD-DAC58E4508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8044" y="2645858"/>
            <a:ext cx="3511148" cy="3511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3894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41"/>
          <p:cNvSpPr txBox="1">
            <a:spLocks noGrp="1"/>
          </p:cNvSpPr>
          <p:nvPr>
            <p:ph type="title"/>
          </p:nvPr>
        </p:nvSpPr>
        <p:spPr>
          <a:xfrm>
            <a:off x="4207422" y="427269"/>
            <a:ext cx="5562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400"/>
              <a:buFont typeface="Roboto Slab"/>
              <a:buNone/>
            </a:pPr>
            <a:r>
              <a:rPr lang="en-US" sz="6600" dirty="0"/>
              <a:t>Practice</a:t>
            </a:r>
            <a:endParaRPr sz="6600" dirty="0"/>
          </a:p>
        </p:txBody>
      </p:sp>
      <p:grpSp>
        <p:nvGrpSpPr>
          <p:cNvPr id="541" name="Google Shape;541;p41"/>
          <p:cNvGrpSpPr/>
          <p:nvPr/>
        </p:nvGrpSpPr>
        <p:grpSpPr>
          <a:xfrm>
            <a:off x="3831049" y="2162059"/>
            <a:ext cx="4087832" cy="4007922"/>
            <a:chOff x="1477720" y="2232660"/>
            <a:chExt cx="2392680" cy="2392680"/>
          </a:xfrm>
        </p:grpSpPr>
        <p:pic>
          <p:nvPicPr>
            <p:cNvPr id="542" name="Google Shape;542;p41" descr="Bullseye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20520" y="2675320"/>
              <a:ext cx="1523440" cy="152344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43" name="Google Shape;543;p41"/>
            <p:cNvSpPr/>
            <p:nvPr/>
          </p:nvSpPr>
          <p:spPr>
            <a:xfrm>
              <a:off x="1477720" y="2232660"/>
              <a:ext cx="2392680" cy="2392680"/>
            </a:xfrm>
            <a:prstGeom prst="ellipse">
              <a:avLst/>
            </a:prstGeom>
            <a:noFill/>
            <a:ln w="12700" cap="flat" cmpd="sng">
              <a:solidFill>
                <a:schemeClr val="accent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147396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9"/>
          <p:cNvSpPr txBox="1">
            <a:spLocks noGrp="1"/>
          </p:cNvSpPr>
          <p:nvPr>
            <p:ph type="ctrTitle"/>
          </p:nvPr>
        </p:nvSpPr>
        <p:spPr>
          <a:xfrm>
            <a:off x="878651" y="2452388"/>
            <a:ext cx="10721165" cy="1501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oboto Slab"/>
              <a:buNone/>
            </a:pPr>
            <a:r>
              <a:rPr lang="en-US" dirty="0"/>
              <a:t>General Form of MLR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EA11179-9CC7-D818-6F2D-7F3C824B27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6333" y="4332933"/>
            <a:ext cx="2339334" cy="1980299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Regression Fit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BC15756-F7F5-D72A-3899-056C11D488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184" y="1962833"/>
            <a:ext cx="6770832" cy="465938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950B0FF-8C2B-4D53-8A9E-B99C9A0F9F70}"/>
              </a:ext>
            </a:extLst>
          </p:cNvPr>
          <p:cNvSpPr/>
          <p:nvPr/>
        </p:nvSpPr>
        <p:spPr>
          <a:xfrm>
            <a:off x="2564115" y="4545373"/>
            <a:ext cx="831273" cy="280554"/>
          </a:xfrm>
          <a:prstGeom prst="rect">
            <a:avLst/>
          </a:prstGeom>
          <a:solidFill>
            <a:schemeClr val="tx2">
              <a:alpha val="20806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AD044C-1260-0002-559D-B3941F815B30}"/>
              </a:ext>
            </a:extLst>
          </p:cNvPr>
          <p:cNvSpPr/>
          <p:nvPr/>
        </p:nvSpPr>
        <p:spPr>
          <a:xfrm>
            <a:off x="2564115" y="4825350"/>
            <a:ext cx="831273" cy="280554"/>
          </a:xfrm>
          <a:prstGeom prst="rect">
            <a:avLst/>
          </a:prstGeom>
          <a:solidFill>
            <a:schemeClr val="tx2">
              <a:alpha val="20806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AE2FD13-2BC8-6D48-C3B7-29D713DE2F86}"/>
              </a:ext>
            </a:extLst>
          </p:cNvPr>
          <p:cNvSpPr/>
          <p:nvPr/>
        </p:nvSpPr>
        <p:spPr>
          <a:xfrm>
            <a:off x="2237377" y="4263677"/>
            <a:ext cx="1158011" cy="280554"/>
          </a:xfrm>
          <a:prstGeom prst="rect">
            <a:avLst/>
          </a:prstGeom>
          <a:solidFill>
            <a:schemeClr val="tx2">
              <a:alpha val="20806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951FE1E-AE11-7263-789E-4283BE5128E0}"/>
              </a:ext>
            </a:extLst>
          </p:cNvPr>
          <p:cNvCxnSpPr>
            <a:cxnSpLocks/>
          </p:cNvCxnSpPr>
          <p:nvPr/>
        </p:nvCxnSpPr>
        <p:spPr>
          <a:xfrm flipH="1">
            <a:off x="3395388" y="3559377"/>
            <a:ext cx="1932709" cy="76756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ED2048E-C09F-44D0-2468-DC94128B7F9F}"/>
              </a:ext>
            </a:extLst>
          </p:cNvPr>
          <p:cNvSpPr txBox="1"/>
          <p:nvPr/>
        </p:nvSpPr>
        <p:spPr>
          <a:xfrm>
            <a:off x="5292271" y="3340946"/>
            <a:ext cx="3850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  <a:r>
              <a:rPr lang="en-US" baseline="-25000" dirty="0"/>
              <a:t>0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1BE18F-F95D-F5FF-7D4E-9F48B8ECA4C7}"/>
              </a:ext>
            </a:extLst>
          </p:cNvPr>
          <p:cNvSpPr txBox="1"/>
          <p:nvPr/>
        </p:nvSpPr>
        <p:spPr>
          <a:xfrm>
            <a:off x="5292271" y="3614994"/>
            <a:ext cx="3850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  <a:r>
              <a:rPr lang="en-US" baseline="-25000" dirty="0"/>
              <a:t>1</a:t>
            </a:r>
            <a:endParaRPr lang="en-US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141C2BC-4717-0013-83A5-FEBAB7F0423A}"/>
              </a:ext>
            </a:extLst>
          </p:cNvPr>
          <p:cNvCxnSpPr>
            <a:cxnSpLocks/>
            <a:stCxn id="9" idx="1"/>
          </p:cNvCxnSpPr>
          <p:nvPr/>
        </p:nvCxnSpPr>
        <p:spPr>
          <a:xfrm flipH="1">
            <a:off x="3381245" y="3768883"/>
            <a:ext cx="1911026" cy="88685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4A2C1AA-1E6E-1878-E50E-89927C2C2832}"/>
              </a:ext>
            </a:extLst>
          </p:cNvPr>
          <p:cNvCxnSpPr>
            <a:cxnSpLocks/>
          </p:cNvCxnSpPr>
          <p:nvPr/>
        </p:nvCxnSpPr>
        <p:spPr>
          <a:xfrm flipH="1" flipV="1">
            <a:off x="3395388" y="4980949"/>
            <a:ext cx="1932709" cy="23645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0243454-09D3-E9C5-00F2-988059AF9C47}"/>
              </a:ext>
            </a:extLst>
          </p:cNvPr>
          <p:cNvSpPr txBox="1"/>
          <p:nvPr/>
        </p:nvSpPr>
        <p:spPr>
          <a:xfrm>
            <a:off x="5304283" y="5032740"/>
            <a:ext cx="3850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  <a:r>
              <a:rPr lang="en-US" baseline="-25000" dirty="0"/>
              <a:t>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03063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y-intercept Interpretation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BC15756-F7F5-D72A-3899-056C11D488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6170" y="2958903"/>
            <a:ext cx="5206142" cy="3582637"/>
          </a:xfrm>
          <a:prstGeom prst="rect">
            <a:avLst/>
          </a:prstGeom>
        </p:spPr>
      </p:pic>
      <p:sp>
        <p:nvSpPr>
          <p:cNvPr id="3" name="Google Shape;251;p1">
            <a:extLst>
              <a:ext uri="{FF2B5EF4-FFF2-40B4-BE49-F238E27FC236}">
                <a16:creationId xmlns:a16="http://schemas.microsoft.com/office/drawing/2014/main" id="{B90C9145-2BFF-FFFE-4779-6B9652434DB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40411" y="1805668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This is the </a:t>
            </a:r>
            <a:r>
              <a:rPr lang="en-US" b="1" dirty="0">
                <a:solidFill>
                  <a:schemeClr val="accent2"/>
                </a:solidFill>
              </a:rPr>
              <a:t>estimate</a:t>
            </a:r>
            <a:r>
              <a:rPr lang="en-US" dirty="0"/>
              <a:t> of the price of the clocks with AGE zero and Zero bidders</a:t>
            </a:r>
          </a:p>
        </p:txBody>
      </p:sp>
    </p:spTree>
    <p:extLst>
      <p:ext uri="{BB962C8B-B14F-4D97-AF65-F5344CB8AC3E}">
        <p14:creationId xmlns:p14="http://schemas.microsoft.com/office/powerpoint/2010/main" val="39112803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Slopes Interpretation 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BC15756-F7F5-D72A-3899-056C11D488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6170" y="2958903"/>
            <a:ext cx="5206142" cy="3582637"/>
          </a:xfrm>
          <a:prstGeom prst="rect">
            <a:avLst/>
          </a:prstGeom>
        </p:spPr>
      </p:pic>
      <p:sp>
        <p:nvSpPr>
          <p:cNvPr id="3" name="Google Shape;251;p1">
            <a:extLst>
              <a:ext uri="{FF2B5EF4-FFF2-40B4-BE49-F238E27FC236}">
                <a16:creationId xmlns:a16="http://schemas.microsoft.com/office/drawing/2014/main" id="{B90C9145-2BFF-FFFE-4779-6B9652434DB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40411" y="1805668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b="1" dirty="0"/>
              <a:t>AGE</a:t>
            </a:r>
            <a:r>
              <a:rPr lang="en-US" dirty="0"/>
              <a:t>: As AGE increases by 1 year, the we </a:t>
            </a:r>
            <a:r>
              <a:rPr lang="en-US" b="1" dirty="0">
                <a:solidFill>
                  <a:schemeClr val="accent2"/>
                </a:solidFill>
              </a:rPr>
              <a:t>estimate</a:t>
            </a:r>
            <a:r>
              <a:rPr lang="en-US" dirty="0"/>
              <a:t> the price of the Clock to increase $12.74 considering the same number of bidders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00267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Slopes Interpretation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BC15756-F7F5-D72A-3899-056C11D488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403" y="3098388"/>
            <a:ext cx="5206142" cy="3582637"/>
          </a:xfrm>
          <a:prstGeom prst="rect">
            <a:avLst/>
          </a:prstGeom>
        </p:spPr>
      </p:pic>
      <p:sp>
        <p:nvSpPr>
          <p:cNvPr id="3" name="Google Shape;251;p1">
            <a:extLst>
              <a:ext uri="{FF2B5EF4-FFF2-40B4-BE49-F238E27FC236}">
                <a16:creationId xmlns:a16="http://schemas.microsoft.com/office/drawing/2014/main" id="{B90C9145-2BFF-FFFE-4779-6B9652434DB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78419" y="1805668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b="1" dirty="0"/>
              <a:t>NUMBIDS</a:t>
            </a:r>
            <a:r>
              <a:rPr lang="en-US" dirty="0"/>
              <a:t>:  As NUMBER OF BIDDERS increases by 1, the we </a:t>
            </a:r>
            <a:r>
              <a:rPr lang="en-US" b="1" dirty="0">
                <a:solidFill>
                  <a:schemeClr val="accent2"/>
                </a:solidFill>
              </a:rPr>
              <a:t>estimate</a:t>
            </a:r>
            <a:r>
              <a:rPr lang="en-US" dirty="0"/>
              <a:t> the price of the Clock to increase $85.95 considering clocks of the same AGE (holding AGE constant)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A472248-C5F8-5BB3-D312-BD51CEAEE4E3}"/>
              </a:ext>
            </a:extLst>
          </p:cNvPr>
          <p:cNvCxnSpPr/>
          <p:nvPr/>
        </p:nvCxnSpPr>
        <p:spPr>
          <a:xfrm flipH="1">
            <a:off x="5463822" y="4064000"/>
            <a:ext cx="1896534" cy="10724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6370EB5-BD9D-A974-4EB4-B2EB813F59EF}"/>
              </a:ext>
            </a:extLst>
          </p:cNvPr>
          <p:cNvSpPr txBox="1"/>
          <p:nvPr/>
        </p:nvSpPr>
        <p:spPr>
          <a:xfrm>
            <a:off x="7360356" y="3909066"/>
            <a:ext cx="29482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PARTIAL SLOPE COEFFICIENTS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D761814-D792-86B1-3F75-97A27694F2BF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5463822" y="4062955"/>
            <a:ext cx="1896534" cy="13354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85117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RMSE Interpretation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E1F51C-12CE-6368-7B1E-E6EC836710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910" y="1690688"/>
            <a:ext cx="7553158" cy="4201675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62E6A96-03BE-8E0F-4BE9-EF9092589073}"/>
              </a:ext>
            </a:extLst>
          </p:cNvPr>
          <p:cNvCxnSpPr>
            <a:cxnSpLocks/>
          </p:cNvCxnSpPr>
          <p:nvPr/>
        </p:nvCxnSpPr>
        <p:spPr>
          <a:xfrm flipH="1" flipV="1">
            <a:off x="4114340" y="5395385"/>
            <a:ext cx="850140" cy="98538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2CD6295D-FE43-E09A-A050-611BCF275D42}"/>
              </a:ext>
            </a:extLst>
          </p:cNvPr>
          <p:cNvSpPr/>
          <p:nvPr/>
        </p:nvSpPr>
        <p:spPr>
          <a:xfrm>
            <a:off x="4964480" y="6211669"/>
            <a:ext cx="331853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RMSE is an </a:t>
            </a:r>
            <a:r>
              <a:rPr lang="en-US" b="1" dirty="0">
                <a:solidFill>
                  <a:schemeClr val="bg1">
                    <a:lumMod val="10000"/>
                  </a:schemeClr>
                </a:solidFill>
              </a:rPr>
              <a:t>estimate</a:t>
            </a:r>
            <a:r>
              <a:rPr lang="en-US" dirty="0"/>
              <a:t> of the error in the</a:t>
            </a:r>
          </a:p>
          <a:p>
            <a:r>
              <a:rPr lang="en-US" dirty="0"/>
              <a:t>prediction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BFAFF90-407C-2B76-68C9-F807E7B56952}"/>
              </a:ext>
            </a:extLst>
          </p:cNvPr>
          <p:cNvSpPr/>
          <p:nvPr/>
        </p:nvSpPr>
        <p:spPr>
          <a:xfrm>
            <a:off x="3729633" y="4969055"/>
            <a:ext cx="656387" cy="396514"/>
          </a:xfrm>
          <a:prstGeom prst="rect">
            <a:avLst/>
          </a:prstGeom>
          <a:solidFill>
            <a:schemeClr val="dk1">
              <a:alpha val="44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4042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RMSE Interpretation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E1F51C-12CE-6368-7B1E-E6EC836710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910" y="1690688"/>
            <a:ext cx="7553158" cy="4201675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62E6A96-03BE-8E0F-4BE9-EF9092589073}"/>
              </a:ext>
            </a:extLst>
          </p:cNvPr>
          <p:cNvCxnSpPr>
            <a:cxnSpLocks/>
          </p:cNvCxnSpPr>
          <p:nvPr/>
        </p:nvCxnSpPr>
        <p:spPr>
          <a:xfrm flipH="1" flipV="1">
            <a:off x="4114340" y="5395385"/>
            <a:ext cx="850140" cy="98538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2CD6295D-FE43-E09A-A050-611BCF275D42}"/>
              </a:ext>
            </a:extLst>
          </p:cNvPr>
          <p:cNvSpPr/>
          <p:nvPr/>
        </p:nvSpPr>
        <p:spPr>
          <a:xfrm>
            <a:off x="4964480" y="6211669"/>
            <a:ext cx="574484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We estimate the predictions of the model</a:t>
            </a:r>
          </a:p>
          <a:p>
            <a:r>
              <a:rPr lang="en-US" dirty="0"/>
              <a:t>To be off by about $133.5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97A9AF4-C87F-9E27-40FB-E6B27B79BF5E}"/>
              </a:ext>
            </a:extLst>
          </p:cNvPr>
          <p:cNvSpPr/>
          <p:nvPr/>
        </p:nvSpPr>
        <p:spPr>
          <a:xfrm>
            <a:off x="3729633" y="4969055"/>
            <a:ext cx="656387" cy="396514"/>
          </a:xfrm>
          <a:prstGeom prst="rect">
            <a:avLst/>
          </a:prstGeom>
          <a:solidFill>
            <a:schemeClr val="dk1">
              <a:alpha val="44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0219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Error Degrees of Freedom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E1F51C-12CE-6368-7B1E-E6EC836710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910" y="1690688"/>
            <a:ext cx="7553158" cy="420167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752CAEA-4D71-7AB9-93BD-64250D06C91B}"/>
              </a:ext>
            </a:extLst>
          </p:cNvPr>
          <p:cNvSpPr/>
          <p:nvPr/>
        </p:nvSpPr>
        <p:spPr>
          <a:xfrm>
            <a:off x="4677785" y="4998871"/>
            <a:ext cx="384707" cy="396514"/>
          </a:xfrm>
          <a:prstGeom prst="rect">
            <a:avLst/>
          </a:prstGeom>
          <a:solidFill>
            <a:schemeClr val="dk1">
              <a:alpha val="44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62E6A96-03BE-8E0F-4BE9-EF9092589073}"/>
              </a:ext>
            </a:extLst>
          </p:cNvPr>
          <p:cNvCxnSpPr>
            <a:cxnSpLocks/>
          </p:cNvCxnSpPr>
          <p:nvPr/>
        </p:nvCxnSpPr>
        <p:spPr>
          <a:xfrm flipH="1" flipV="1">
            <a:off x="4870138" y="5395384"/>
            <a:ext cx="850140" cy="98538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BA3BD3FB-201B-2EED-214E-683B193C2FC5}"/>
              </a:ext>
            </a:extLst>
          </p:cNvPr>
          <p:cNvSpPr/>
          <p:nvPr/>
        </p:nvSpPr>
        <p:spPr>
          <a:xfrm>
            <a:off x="5853606" y="6057607"/>
            <a:ext cx="123623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n – (k + 1)</a:t>
            </a:r>
          </a:p>
          <a:p>
            <a:r>
              <a:rPr lang="en-US" dirty="0"/>
              <a:t>32 – (2 + 1)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E84F01-291B-4CD8-B094-F81619820A92}"/>
              </a:ext>
            </a:extLst>
          </p:cNvPr>
          <p:cNvSpPr txBox="1"/>
          <p:nvPr/>
        </p:nvSpPr>
        <p:spPr>
          <a:xfrm>
            <a:off x="6983954" y="6057607"/>
            <a:ext cx="45823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sz="1800" b="1" kern="1200" dirty="0">
                <a:solidFill>
                  <a:srgbClr val="9F0927"/>
                </a:solidFill>
                <a:latin typeface="Calibri" pitchFamily="34" charset="0"/>
                <a:ea typeface="MS PGothic" pitchFamily="34" charset="-128"/>
                <a:cs typeface="+mn-cs"/>
              </a:rPr>
              <a:t>Error Degrees of Freedom</a:t>
            </a:r>
          </a:p>
        </p:txBody>
      </p:sp>
    </p:spTree>
    <p:extLst>
      <p:ext uri="{BB962C8B-B14F-4D97-AF65-F5344CB8AC3E}">
        <p14:creationId xmlns:p14="http://schemas.microsoft.com/office/powerpoint/2010/main" val="20391615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R-Squared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E1F51C-12CE-6368-7B1E-E6EC836710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910" y="1690688"/>
            <a:ext cx="7553158" cy="420167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752CAEA-4D71-7AB9-93BD-64250D06C91B}"/>
              </a:ext>
            </a:extLst>
          </p:cNvPr>
          <p:cNvSpPr/>
          <p:nvPr/>
        </p:nvSpPr>
        <p:spPr>
          <a:xfrm>
            <a:off x="3220944" y="5197127"/>
            <a:ext cx="850140" cy="396514"/>
          </a:xfrm>
          <a:prstGeom prst="rect">
            <a:avLst/>
          </a:prstGeom>
          <a:solidFill>
            <a:schemeClr val="dk1">
              <a:alpha val="44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62E6A96-03BE-8E0F-4BE9-EF9092589073}"/>
              </a:ext>
            </a:extLst>
          </p:cNvPr>
          <p:cNvCxnSpPr>
            <a:cxnSpLocks/>
          </p:cNvCxnSpPr>
          <p:nvPr/>
        </p:nvCxnSpPr>
        <p:spPr>
          <a:xfrm flipH="1" flipV="1">
            <a:off x="3828081" y="5593641"/>
            <a:ext cx="1892197" cy="7871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4A366105-6188-7716-C7E2-F34702B0AEFB}"/>
                  </a:ext>
                </a:extLst>
              </p:cNvPr>
              <p:cNvSpPr/>
              <p:nvPr/>
            </p:nvSpPr>
            <p:spPr>
              <a:xfrm>
                <a:off x="5720278" y="6104211"/>
                <a:ext cx="256070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is not reliable for MLR</a:t>
                </a: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4A366105-6188-7716-C7E2-F34702B0AE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0278" y="6104211"/>
                <a:ext cx="2560701" cy="369332"/>
              </a:xfrm>
              <a:prstGeom prst="rect">
                <a:avLst/>
              </a:prstGeom>
              <a:blipFill>
                <a:blip r:embed="rId4"/>
                <a:stretch>
                  <a:fillRect t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027093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ANOVA Table</a:t>
            </a:r>
            <a:endParaRPr dirty="0"/>
          </a:p>
        </p:txBody>
      </p:sp>
      <p:pic>
        <p:nvPicPr>
          <p:cNvPr id="34" name="Picture 33" descr="A picture containing bird&#10;&#10;Description automatically generated">
            <a:extLst>
              <a:ext uri="{FF2B5EF4-FFF2-40B4-BE49-F238E27FC236}">
                <a16:creationId xmlns:a16="http://schemas.microsoft.com/office/drawing/2014/main" id="{02D9B471-0FC5-4FB0-ADC5-121FD0320A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563" y="1690688"/>
            <a:ext cx="7378700" cy="2717800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67CFB701-34ED-5EB0-4C59-01BD43CAE748}"/>
              </a:ext>
            </a:extLst>
          </p:cNvPr>
          <p:cNvSpPr/>
          <p:nvPr/>
        </p:nvSpPr>
        <p:spPr>
          <a:xfrm>
            <a:off x="4965484" y="1879616"/>
            <a:ext cx="394621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sz="1800" kern="1200" dirty="0">
                <a:solidFill>
                  <a:srgbClr val="FF0000"/>
                </a:solidFill>
                <a:latin typeface="Calibri" pitchFamily="34" charset="0"/>
                <a:ea typeface="MS PGothic" pitchFamily="34" charset="-128"/>
                <a:cs typeface="+mn-cs"/>
              </a:rPr>
              <a:t>SSR (AGE) - Explained Variation contributed by AGE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9A1712FE-7C6D-B1E8-A2EF-E1F84E4595E1}"/>
              </a:ext>
            </a:extLst>
          </p:cNvPr>
          <p:cNvCxnSpPr/>
          <p:nvPr/>
        </p:nvCxnSpPr>
        <p:spPr>
          <a:xfrm flipH="1">
            <a:off x="3249749" y="2158128"/>
            <a:ext cx="1636295" cy="962526"/>
          </a:xfrm>
          <a:prstGeom prst="straightConnector1">
            <a:avLst/>
          </a:prstGeom>
          <a:noFill/>
          <a:ln w="25400" cap="flat" cmpd="sng" algn="ctr">
            <a:solidFill>
              <a:srgbClr val="006971"/>
            </a:solidFill>
            <a:prstDash val="solid"/>
            <a:tailEnd type="triangl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5C91A2D1-6E28-7474-A34C-2E08A6B44A03}"/>
              </a:ext>
            </a:extLst>
          </p:cNvPr>
          <p:cNvSpPr/>
          <p:nvPr/>
        </p:nvSpPr>
        <p:spPr>
          <a:xfrm>
            <a:off x="4965483" y="4785042"/>
            <a:ext cx="371768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sz="1800" kern="1200" dirty="0">
                <a:solidFill>
                  <a:srgbClr val="FF0000"/>
                </a:solidFill>
                <a:latin typeface="Calibri" pitchFamily="34" charset="0"/>
                <a:ea typeface="MS PGothic" pitchFamily="34" charset="-128"/>
                <a:cs typeface="+mn-cs"/>
              </a:rPr>
              <a:t>SSR (NUMBIDS | AGE) - Explained Variation contributed by NUMBIDS</a:t>
            </a:r>
          </a:p>
          <a:p>
            <a:pPr defTabSz="457200"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sz="1800" kern="1200" dirty="0">
                <a:solidFill>
                  <a:srgbClr val="FF0000"/>
                </a:solidFill>
                <a:latin typeface="Calibri" pitchFamily="34" charset="0"/>
                <a:ea typeface="MS PGothic" pitchFamily="34" charset="-128"/>
                <a:cs typeface="+mn-cs"/>
              </a:rPr>
              <a:t>Given AGE is in the model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FE57D6D5-36C2-0902-A913-1641D7995B88}"/>
              </a:ext>
            </a:extLst>
          </p:cNvPr>
          <p:cNvCxnSpPr>
            <a:cxnSpLocks/>
            <a:stCxn id="37" idx="1"/>
          </p:cNvCxnSpPr>
          <p:nvPr/>
        </p:nvCxnSpPr>
        <p:spPr>
          <a:xfrm flipH="1" flipV="1">
            <a:off x="3249749" y="3572656"/>
            <a:ext cx="1715734" cy="1674051"/>
          </a:xfrm>
          <a:prstGeom prst="straightConnector1">
            <a:avLst/>
          </a:prstGeom>
          <a:noFill/>
          <a:ln w="25400" cap="flat" cmpd="sng" algn="ctr">
            <a:solidFill>
              <a:srgbClr val="006971"/>
            </a:solidFill>
            <a:prstDash val="solid"/>
            <a:tailEnd type="triangl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76E1DBA1-C157-356B-530B-6B6F9C1CA547}"/>
              </a:ext>
            </a:extLst>
          </p:cNvPr>
          <p:cNvSpPr/>
          <p:nvPr/>
        </p:nvSpPr>
        <p:spPr>
          <a:xfrm>
            <a:off x="4965483" y="6084926"/>
            <a:ext cx="45700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sz="1800" kern="1200" dirty="0">
                <a:solidFill>
                  <a:srgbClr val="FF0000"/>
                </a:solidFill>
                <a:latin typeface="Calibri" pitchFamily="34" charset="0"/>
                <a:ea typeface="MS PGothic" pitchFamily="34" charset="-128"/>
                <a:cs typeface="+mn-cs"/>
              </a:rPr>
              <a:t>TOTAL SSR = SSR (AGE) + SSR (NUMBIDS | AGE)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AB2482F-73F3-1036-B81A-262DCADCF316}"/>
              </a:ext>
            </a:extLst>
          </p:cNvPr>
          <p:cNvSpPr/>
          <p:nvPr/>
        </p:nvSpPr>
        <p:spPr>
          <a:xfrm>
            <a:off x="949735" y="5072247"/>
            <a:ext cx="31181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sz="1800" kern="1200" dirty="0">
                <a:solidFill>
                  <a:srgbClr val="FF0000"/>
                </a:solidFill>
                <a:latin typeface="Calibri" pitchFamily="34" charset="0"/>
                <a:ea typeface="MS PGothic" pitchFamily="34" charset="-128"/>
                <a:cs typeface="+mn-cs"/>
              </a:rPr>
              <a:t>SSE (UNEXPLAINED VARIATION)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E0CF3A83-B923-990D-FCE0-BCF5D98864F6}"/>
              </a:ext>
            </a:extLst>
          </p:cNvPr>
          <p:cNvCxnSpPr>
            <a:cxnSpLocks/>
            <a:stCxn id="40" idx="0"/>
          </p:cNvCxnSpPr>
          <p:nvPr/>
        </p:nvCxnSpPr>
        <p:spPr>
          <a:xfrm flipV="1">
            <a:off x="2508816" y="3912332"/>
            <a:ext cx="210431" cy="1159915"/>
          </a:xfrm>
          <a:prstGeom prst="straightConnector1">
            <a:avLst/>
          </a:prstGeom>
          <a:noFill/>
          <a:ln w="25400" cap="flat" cmpd="sng" algn="ctr">
            <a:solidFill>
              <a:srgbClr val="006971"/>
            </a:solidFill>
            <a:prstDash val="solid"/>
            <a:tailEnd type="triangl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E567C5F0-E90D-2D9D-D6E4-780B6063685A}"/>
              </a:ext>
            </a:extLst>
          </p:cNvPr>
          <p:cNvSpPr/>
          <p:nvPr/>
        </p:nvSpPr>
        <p:spPr>
          <a:xfrm>
            <a:off x="2393137" y="3066619"/>
            <a:ext cx="856612" cy="258965"/>
          </a:xfrm>
          <a:prstGeom prst="rect">
            <a:avLst/>
          </a:prstGeom>
          <a:solidFill>
            <a:srgbClr val="9F0927">
              <a:alpha val="20806"/>
            </a:srgbClr>
          </a:solidFill>
          <a:ln w="9525" cap="flat" cmpd="sng" algn="ctr">
            <a:solidFill>
              <a:srgbClr val="006971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7D5143DA-3BD6-0222-CE79-6575F7AF1C2A}"/>
              </a:ext>
            </a:extLst>
          </p:cNvPr>
          <p:cNvSpPr/>
          <p:nvPr/>
        </p:nvSpPr>
        <p:spPr>
          <a:xfrm>
            <a:off x="2393137" y="3361401"/>
            <a:ext cx="856612" cy="211255"/>
          </a:xfrm>
          <a:prstGeom prst="rect">
            <a:avLst/>
          </a:prstGeom>
          <a:solidFill>
            <a:srgbClr val="9F0927">
              <a:alpha val="20806"/>
            </a:srgbClr>
          </a:solidFill>
          <a:ln w="9525" cap="flat" cmpd="sng" algn="ctr">
            <a:solidFill>
              <a:srgbClr val="006971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42ACA7F-FF95-29E0-4B4B-9DA67819B7FD}"/>
              </a:ext>
            </a:extLst>
          </p:cNvPr>
          <p:cNvSpPr/>
          <p:nvPr/>
        </p:nvSpPr>
        <p:spPr>
          <a:xfrm>
            <a:off x="2393137" y="3608474"/>
            <a:ext cx="856612" cy="241732"/>
          </a:xfrm>
          <a:prstGeom prst="rect">
            <a:avLst/>
          </a:prstGeom>
          <a:solidFill>
            <a:srgbClr val="9F0927">
              <a:alpha val="20806"/>
            </a:srgbClr>
          </a:solidFill>
          <a:ln w="9525" cap="flat" cmpd="sng" algn="ctr">
            <a:solidFill>
              <a:srgbClr val="006971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2A67F6B-AA59-B8D9-BCAF-182DF3545BBC}"/>
              </a:ext>
            </a:extLst>
          </p:cNvPr>
          <p:cNvSpPr/>
          <p:nvPr/>
        </p:nvSpPr>
        <p:spPr>
          <a:xfrm>
            <a:off x="3536631" y="3566187"/>
            <a:ext cx="955964" cy="284018"/>
          </a:xfrm>
          <a:prstGeom prst="rect">
            <a:avLst/>
          </a:prstGeom>
          <a:solidFill>
            <a:srgbClr val="9F0927">
              <a:alpha val="20806"/>
            </a:srgbClr>
          </a:solidFill>
          <a:ln w="9525" cap="flat" cmpd="sng" algn="ctr">
            <a:solidFill>
              <a:srgbClr val="006971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0245F995-5F17-B01D-9BDF-3A5DDBAD1605}"/>
              </a:ext>
            </a:extLst>
          </p:cNvPr>
          <p:cNvCxnSpPr>
            <a:cxnSpLocks/>
          </p:cNvCxnSpPr>
          <p:nvPr/>
        </p:nvCxnSpPr>
        <p:spPr>
          <a:xfrm flipH="1" flipV="1">
            <a:off x="4504278" y="3699781"/>
            <a:ext cx="1317817" cy="7965"/>
          </a:xfrm>
          <a:prstGeom prst="straightConnector1">
            <a:avLst/>
          </a:prstGeom>
          <a:noFill/>
          <a:ln w="25400" cap="flat" cmpd="sng" algn="ctr">
            <a:solidFill>
              <a:srgbClr val="006971"/>
            </a:solidFill>
            <a:prstDash val="solid"/>
            <a:tailEnd type="triangl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B3035533-2B68-923E-AB0E-39B329994077}"/>
              </a:ext>
            </a:extLst>
          </p:cNvPr>
          <p:cNvSpPr/>
          <p:nvPr/>
        </p:nvSpPr>
        <p:spPr>
          <a:xfrm>
            <a:off x="5904340" y="3521740"/>
            <a:ext cx="37176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sz="1800" kern="1200" dirty="0">
                <a:solidFill>
                  <a:srgbClr val="FF0000"/>
                </a:solidFill>
                <a:latin typeface="Calibri" pitchFamily="34" charset="0"/>
                <a:ea typeface="MS PGothic" pitchFamily="34" charset="-128"/>
                <a:cs typeface="+mn-cs"/>
              </a:rPr>
              <a:t>MSE (AVG. UNEXPLAINED VARIATION)</a:t>
            </a:r>
          </a:p>
        </p:txBody>
      </p:sp>
    </p:spTree>
    <p:extLst>
      <p:ext uri="{BB962C8B-B14F-4D97-AF65-F5344CB8AC3E}">
        <p14:creationId xmlns:p14="http://schemas.microsoft.com/office/powerpoint/2010/main" val="6426535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Regression Plane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18F2042-D807-1950-B8E9-2041F84ABE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927" y="1488027"/>
            <a:ext cx="5846481" cy="4949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7334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Population Model</a:t>
            </a:r>
            <a:endParaRPr dirty="0"/>
          </a:p>
        </p:txBody>
      </p:sp>
      <p:pic>
        <p:nvPicPr>
          <p:cNvPr id="8" name="Picture 7" descr="eq_04_p167">
            <a:extLst>
              <a:ext uri="{FF2B5EF4-FFF2-40B4-BE49-F238E27FC236}">
                <a16:creationId xmlns:a16="http://schemas.microsoft.com/office/drawing/2014/main" id="{2DFE3566-49E3-C50E-491F-3CDC6662A3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502" y="1690688"/>
            <a:ext cx="10104642" cy="3936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35578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Population Model</a:t>
            </a:r>
            <a:endParaRPr dirty="0"/>
          </a:p>
        </p:txBody>
      </p:sp>
      <p:grpSp>
        <p:nvGrpSpPr>
          <p:cNvPr id="220" name="Group 219">
            <a:extLst>
              <a:ext uri="{FF2B5EF4-FFF2-40B4-BE49-F238E27FC236}">
                <a16:creationId xmlns:a16="http://schemas.microsoft.com/office/drawing/2014/main" id="{9452223C-E4CF-0755-BD23-E772A891A1CF}"/>
              </a:ext>
            </a:extLst>
          </p:cNvPr>
          <p:cNvGrpSpPr/>
          <p:nvPr/>
        </p:nvGrpSpPr>
        <p:grpSpPr>
          <a:xfrm>
            <a:off x="680225" y="2851319"/>
            <a:ext cx="9094642" cy="3637562"/>
            <a:chOff x="0" y="2496532"/>
            <a:chExt cx="9094642" cy="3637562"/>
          </a:xfrm>
        </p:grpSpPr>
        <p:pic>
          <p:nvPicPr>
            <p:cNvPr id="205" name="Picture 2" descr="Jan Vanhove :: Before worrying about model assumptions, think about model  relevance">
              <a:extLst>
                <a:ext uri="{FF2B5EF4-FFF2-40B4-BE49-F238E27FC236}">
                  <a16:creationId xmlns:a16="http://schemas.microsoft.com/office/drawing/2014/main" id="{8D48C7A0-96D9-1B0F-4610-21CB0F0395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3172256"/>
              <a:ext cx="4442758" cy="29618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06" name="Group 205">
              <a:extLst>
                <a:ext uri="{FF2B5EF4-FFF2-40B4-BE49-F238E27FC236}">
                  <a16:creationId xmlns:a16="http://schemas.microsoft.com/office/drawing/2014/main" id="{EF2D2D68-90A6-91E6-42E1-4D857BB187DE}"/>
                </a:ext>
              </a:extLst>
            </p:cNvPr>
            <p:cNvGrpSpPr/>
            <p:nvPr/>
          </p:nvGrpSpPr>
          <p:grpSpPr>
            <a:xfrm>
              <a:off x="0" y="2496532"/>
              <a:ext cx="9094642" cy="3637562"/>
              <a:chOff x="49358" y="1702552"/>
              <a:chExt cx="9094642" cy="3637562"/>
            </a:xfrm>
          </p:grpSpPr>
          <p:sp>
            <p:nvSpPr>
              <p:cNvPr id="207" name="TextBox 206">
                <a:extLst>
                  <a:ext uri="{FF2B5EF4-FFF2-40B4-BE49-F238E27FC236}">
                    <a16:creationId xmlns:a16="http://schemas.microsoft.com/office/drawing/2014/main" id="{C76922E1-25F7-E789-B618-0C6EC090A813}"/>
                  </a:ext>
                </a:extLst>
              </p:cNvPr>
              <p:cNvSpPr txBox="1"/>
              <p:nvPr/>
            </p:nvSpPr>
            <p:spPr>
              <a:xfrm>
                <a:off x="1506019" y="1916677"/>
                <a:ext cx="143072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>
                        <a:lumMod val="10000"/>
                      </a:schemeClr>
                    </a:solidFill>
                    <a:effectLst/>
                    <a:uLnTx/>
                    <a:uFillTx/>
                    <a:latin typeface="Calibri" pitchFamily="34" charset="0"/>
                    <a:ea typeface="MS PGothic" pitchFamily="34" charset="-128"/>
                    <a:cs typeface="+mn-cs"/>
                  </a:rPr>
                  <a:t>1 predictor</a:t>
                </a:r>
              </a:p>
            </p:txBody>
          </p:sp>
          <p:pic>
            <p:nvPicPr>
              <p:cNvPr id="208" name="Picture 2" descr="scatterplot3d: regression plane with residuals - Stack Overflow">
                <a:extLst>
                  <a:ext uri="{FF2B5EF4-FFF2-40B4-BE49-F238E27FC236}">
                    <a16:creationId xmlns:a16="http://schemas.microsoft.com/office/drawing/2014/main" id="{AA8A3649-DD68-37F4-88C2-FCAB449B303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540139" y="1702552"/>
                <a:ext cx="4603861" cy="345289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09" name="Rectangle 208">
                <a:extLst>
                  <a:ext uri="{FF2B5EF4-FFF2-40B4-BE49-F238E27FC236}">
                    <a16:creationId xmlns:a16="http://schemas.microsoft.com/office/drawing/2014/main" id="{A0103EF2-CC6F-8CB9-80E1-F05B2DEF055A}"/>
                  </a:ext>
                </a:extLst>
              </p:cNvPr>
              <p:cNvSpPr/>
              <p:nvPr/>
            </p:nvSpPr>
            <p:spPr>
              <a:xfrm>
                <a:off x="5817476" y="1702552"/>
                <a:ext cx="2248613" cy="398791"/>
              </a:xfrm>
              <a:prstGeom prst="rect">
                <a:avLst/>
              </a:prstGeom>
              <a:solidFill>
                <a:sysClr val="window" lastClr="FFFFFF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10" name="TextBox 209">
                <a:extLst>
                  <a:ext uri="{FF2B5EF4-FFF2-40B4-BE49-F238E27FC236}">
                    <a16:creationId xmlns:a16="http://schemas.microsoft.com/office/drawing/2014/main" id="{FD9E92A9-8346-7548-4D04-53B49E9FC19A}"/>
                  </a:ext>
                </a:extLst>
              </p:cNvPr>
              <p:cNvSpPr txBox="1"/>
              <p:nvPr/>
            </p:nvSpPr>
            <p:spPr>
              <a:xfrm>
                <a:off x="6126709" y="1902664"/>
                <a:ext cx="143072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>
                        <a:lumMod val="10000"/>
                      </a:schemeClr>
                    </a:solidFill>
                    <a:effectLst/>
                    <a:uLnTx/>
                    <a:uFillTx/>
                    <a:latin typeface="Calibri" pitchFamily="34" charset="0"/>
                    <a:ea typeface="MS PGothic" pitchFamily="34" charset="-128"/>
                    <a:cs typeface="+mn-cs"/>
                  </a:rPr>
                  <a:t>2 predictors</a:t>
                </a:r>
              </a:p>
            </p:txBody>
          </p:sp>
          <p:sp>
            <p:nvSpPr>
              <p:cNvPr id="211" name="Rectangle 210">
                <a:extLst>
                  <a:ext uri="{FF2B5EF4-FFF2-40B4-BE49-F238E27FC236}">
                    <a16:creationId xmlns:a16="http://schemas.microsoft.com/office/drawing/2014/main" id="{B6CA494B-DEEB-BC8A-19AE-A81829165406}"/>
                  </a:ext>
                </a:extLst>
              </p:cNvPr>
              <p:cNvSpPr/>
              <p:nvPr/>
            </p:nvSpPr>
            <p:spPr>
              <a:xfrm>
                <a:off x="1890502" y="4941323"/>
                <a:ext cx="1046237" cy="398791"/>
              </a:xfrm>
              <a:prstGeom prst="rect">
                <a:avLst/>
              </a:prstGeom>
              <a:solidFill>
                <a:sysClr val="window" lastClr="FFFFFF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x</a:t>
                </a:r>
              </a:p>
            </p:txBody>
          </p:sp>
          <p:sp>
            <p:nvSpPr>
              <p:cNvPr id="212" name="Rectangle 211">
                <a:extLst>
                  <a:ext uri="{FF2B5EF4-FFF2-40B4-BE49-F238E27FC236}">
                    <a16:creationId xmlns:a16="http://schemas.microsoft.com/office/drawing/2014/main" id="{D367A9EB-ECA2-7A8C-BB41-97B57C72B925}"/>
                  </a:ext>
                </a:extLst>
              </p:cNvPr>
              <p:cNvSpPr/>
              <p:nvPr/>
            </p:nvSpPr>
            <p:spPr>
              <a:xfrm>
                <a:off x="49358" y="3200276"/>
                <a:ext cx="251977" cy="706706"/>
              </a:xfrm>
              <a:prstGeom prst="rect">
                <a:avLst/>
              </a:prstGeom>
              <a:solidFill>
                <a:sysClr val="window" lastClr="FFFFFF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13" name="Rectangle 212">
                <a:extLst>
                  <a:ext uri="{FF2B5EF4-FFF2-40B4-BE49-F238E27FC236}">
                    <a16:creationId xmlns:a16="http://schemas.microsoft.com/office/drawing/2014/main" id="{9D3F4D88-8388-49D8-E0E4-514D2C276F75}"/>
                  </a:ext>
                </a:extLst>
              </p:cNvPr>
              <p:cNvSpPr/>
              <p:nvPr/>
            </p:nvSpPr>
            <p:spPr>
              <a:xfrm>
                <a:off x="4264856" y="3447866"/>
                <a:ext cx="566917" cy="398791"/>
              </a:xfrm>
              <a:prstGeom prst="rect">
                <a:avLst/>
              </a:prstGeom>
              <a:solidFill>
                <a:sysClr val="window" lastClr="FFFFFF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14" name="Rectangle 213">
                <a:extLst>
                  <a:ext uri="{FF2B5EF4-FFF2-40B4-BE49-F238E27FC236}">
                    <a16:creationId xmlns:a16="http://schemas.microsoft.com/office/drawing/2014/main" id="{CA4DBD72-7F23-916F-7A88-3E553F283D74}"/>
                  </a:ext>
                </a:extLst>
              </p:cNvPr>
              <p:cNvSpPr/>
              <p:nvPr/>
            </p:nvSpPr>
            <p:spPr>
              <a:xfrm>
                <a:off x="5626976" y="4756658"/>
                <a:ext cx="2248613" cy="398791"/>
              </a:xfrm>
              <a:prstGeom prst="rect">
                <a:avLst/>
              </a:prstGeom>
              <a:solidFill>
                <a:sysClr val="window" lastClr="FFFFFF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15" name="Rectangle 214">
                <a:extLst>
                  <a:ext uri="{FF2B5EF4-FFF2-40B4-BE49-F238E27FC236}">
                    <a16:creationId xmlns:a16="http://schemas.microsoft.com/office/drawing/2014/main" id="{C091A0F7-705C-5EA6-6419-936CF90D0A90}"/>
                  </a:ext>
                </a:extLst>
              </p:cNvPr>
              <p:cNvSpPr/>
              <p:nvPr/>
            </p:nvSpPr>
            <p:spPr>
              <a:xfrm>
                <a:off x="8894618" y="3787704"/>
                <a:ext cx="238275" cy="398791"/>
              </a:xfrm>
              <a:prstGeom prst="rect">
                <a:avLst/>
              </a:prstGeom>
              <a:solidFill>
                <a:sysClr val="window" lastClr="FFFFFF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16" name="TextBox 215">
                <a:extLst>
                  <a:ext uri="{FF2B5EF4-FFF2-40B4-BE49-F238E27FC236}">
                    <a16:creationId xmlns:a16="http://schemas.microsoft.com/office/drawing/2014/main" id="{E0BA1F77-7F1A-B30C-80D7-50BB8039B90D}"/>
                  </a:ext>
                </a:extLst>
              </p:cNvPr>
              <p:cNvSpPr txBox="1"/>
              <p:nvPr/>
            </p:nvSpPr>
            <p:spPr>
              <a:xfrm>
                <a:off x="54551" y="3277929"/>
                <a:ext cx="49356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itchFamily="34" charset="0"/>
                    <a:ea typeface="MS PGothic" pitchFamily="34" charset="-128"/>
                    <a:cs typeface="+mn-cs"/>
                  </a:rPr>
                  <a:t>y</a:t>
                </a:r>
              </a:p>
            </p:txBody>
          </p:sp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820FC2A8-3D6A-D95A-4177-0363A0B1D7A5}"/>
                  </a:ext>
                </a:extLst>
              </p:cNvPr>
              <p:cNvSpPr txBox="1"/>
              <p:nvPr/>
            </p:nvSpPr>
            <p:spPr>
              <a:xfrm>
                <a:off x="6333260" y="4942040"/>
                <a:ext cx="58607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itchFamily="34" charset="0"/>
                    <a:ea typeface="MS PGothic" pitchFamily="34" charset="-128"/>
                    <a:cs typeface="+mn-cs"/>
                  </a:rPr>
                  <a:t>x</a:t>
                </a:r>
                <a:r>
                  <a:rPr kumimoji="0" lang="en-US" sz="1800" b="0" i="0" u="none" strike="noStrike" kern="1200" cap="none" spc="0" normalizeH="0" baseline="-2500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itchFamily="34" charset="0"/>
                    <a:ea typeface="MS PGothic" pitchFamily="34" charset="-128"/>
                    <a:cs typeface="+mn-cs"/>
                  </a:rPr>
                  <a:t>1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itchFamily="34" charset="0"/>
                  <a:ea typeface="MS PGothic" pitchFamily="34" charset="-128"/>
                  <a:cs typeface="+mn-cs"/>
                </a:endParaRPr>
              </a:p>
            </p:txBody>
          </p:sp>
          <p:sp>
            <p:nvSpPr>
              <p:cNvPr id="218" name="TextBox 217">
                <a:extLst>
                  <a:ext uri="{FF2B5EF4-FFF2-40B4-BE49-F238E27FC236}">
                    <a16:creationId xmlns:a16="http://schemas.microsoft.com/office/drawing/2014/main" id="{D103928B-EE02-76CA-9B83-B67AD4993D79}"/>
                  </a:ext>
                </a:extLst>
              </p:cNvPr>
              <p:cNvSpPr txBox="1"/>
              <p:nvPr/>
            </p:nvSpPr>
            <p:spPr>
              <a:xfrm>
                <a:off x="8216755" y="4299313"/>
                <a:ext cx="58607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itchFamily="34" charset="0"/>
                    <a:ea typeface="MS PGothic" pitchFamily="34" charset="-128"/>
                    <a:cs typeface="+mn-cs"/>
                  </a:rPr>
                  <a:t>x</a:t>
                </a:r>
                <a:r>
                  <a:rPr kumimoji="0" lang="en-US" sz="1800" b="0" i="0" u="none" strike="noStrike" kern="1200" cap="none" spc="0" normalizeH="0" baseline="-2500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itchFamily="34" charset="0"/>
                    <a:ea typeface="MS PGothic" pitchFamily="34" charset="-128"/>
                    <a:cs typeface="+mn-cs"/>
                  </a:rPr>
                  <a:t>2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itchFamily="34" charset="0"/>
                  <a:ea typeface="MS PGothic" pitchFamily="34" charset="-128"/>
                  <a:cs typeface="+mn-cs"/>
                </a:endParaRPr>
              </a:p>
            </p:txBody>
          </p:sp>
          <p:sp>
            <p:nvSpPr>
              <p:cNvPr id="219" name="TextBox 218">
                <a:extLst>
                  <a:ext uri="{FF2B5EF4-FFF2-40B4-BE49-F238E27FC236}">
                    <a16:creationId xmlns:a16="http://schemas.microsoft.com/office/drawing/2014/main" id="{FFA7BFDD-70CB-10BB-56FA-720B584D6DEB}"/>
                  </a:ext>
                </a:extLst>
              </p:cNvPr>
              <p:cNvSpPr txBox="1"/>
              <p:nvPr/>
            </p:nvSpPr>
            <p:spPr>
              <a:xfrm>
                <a:off x="4548314" y="3277929"/>
                <a:ext cx="49356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itchFamily="34" charset="0"/>
                    <a:ea typeface="MS PGothic" pitchFamily="34" charset="-128"/>
                    <a:cs typeface="+mn-cs"/>
                  </a:rPr>
                  <a:t>y</a:t>
                </a:r>
              </a:p>
            </p:txBody>
          </p:sp>
        </p:grpSp>
      </p:grpSp>
      <p:pic>
        <p:nvPicPr>
          <p:cNvPr id="221" name="Picture 220">
            <a:extLst>
              <a:ext uri="{FF2B5EF4-FFF2-40B4-BE49-F238E27FC236}">
                <a16:creationId xmlns:a16="http://schemas.microsoft.com/office/drawing/2014/main" id="{650B3699-A6DE-5FDC-3EAE-7BAC90E886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22983" y="1711543"/>
            <a:ext cx="4603861" cy="1169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1741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Linearity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8B1CBD-634F-E287-EFF8-800F3BCD870B}"/>
              </a:ext>
            </a:extLst>
          </p:cNvPr>
          <p:cNvSpPr txBox="1"/>
          <p:nvPr/>
        </p:nvSpPr>
        <p:spPr>
          <a:xfrm>
            <a:off x="951768" y="3455023"/>
            <a:ext cx="29042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LINEAR IN THE PARAMETERS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C78BF71-8883-851D-5631-935FB2AC9E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768" y="4136814"/>
            <a:ext cx="2641600" cy="4826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0A4FA79-ED52-52CF-7F58-D5EDB88D4A3B}"/>
              </a:ext>
            </a:extLst>
          </p:cNvPr>
          <p:cNvSpPr txBox="1"/>
          <p:nvPr/>
        </p:nvSpPr>
        <p:spPr>
          <a:xfrm>
            <a:off x="4664762" y="4052264"/>
            <a:ext cx="51265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✓</a:t>
            </a:r>
            <a:endParaRPr lang="en-US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273FC9-912E-0979-EB11-592EF78850E0}"/>
              </a:ext>
            </a:extLst>
          </p:cNvPr>
          <p:cNvSpPr txBox="1"/>
          <p:nvPr/>
        </p:nvSpPr>
        <p:spPr>
          <a:xfrm>
            <a:off x="4648432" y="5887558"/>
            <a:ext cx="55591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✘</a:t>
            </a:r>
            <a:endParaRPr lang="en-US" sz="28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C079B61-3E69-9A80-7416-931AB76D5091}"/>
              </a:ext>
            </a:extLst>
          </p:cNvPr>
          <p:cNvSpPr/>
          <p:nvPr/>
        </p:nvSpPr>
        <p:spPr>
          <a:xfrm>
            <a:off x="1462070" y="4173130"/>
            <a:ext cx="259780" cy="351366"/>
          </a:xfrm>
          <a:prstGeom prst="rect">
            <a:avLst/>
          </a:prstGeom>
          <a:solidFill>
            <a:schemeClr val="tx1">
              <a:alpha val="18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D0D9F5F-9A0F-19ED-F0BD-B7364BE06AC1}"/>
              </a:ext>
            </a:extLst>
          </p:cNvPr>
          <p:cNvSpPr/>
          <p:nvPr/>
        </p:nvSpPr>
        <p:spPr>
          <a:xfrm>
            <a:off x="1901951" y="4173130"/>
            <a:ext cx="259780" cy="351366"/>
          </a:xfrm>
          <a:prstGeom prst="rect">
            <a:avLst/>
          </a:prstGeom>
          <a:solidFill>
            <a:schemeClr val="tx1">
              <a:alpha val="18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AD547C9-879A-BF1D-7BCF-D62643FBFAED}"/>
              </a:ext>
            </a:extLst>
          </p:cNvPr>
          <p:cNvSpPr/>
          <p:nvPr/>
        </p:nvSpPr>
        <p:spPr>
          <a:xfrm>
            <a:off x="2587752" y="4171488"/>
            <a:ext cx="259780" cy="351366"/>
          </a:xfrm>
          <a:prstGeom prst="rect">
            <a:avLst/>
          </a:prstGeom>
          <a:solidFill>
            <a:schemeClr val="tx1">
              <a:alpha val="18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5AA2247-80B5-B982-046C-3A0DB262AD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1768" y="4734563"/>
            <a:ext cx="3543300" cy="4572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5BF736E-FAC9-DF7D-5714-ECDFE7375C24}"/>
              </a:ext>
            </a:extLst>
          </p:cNvPr>
          <p:cNvSpPr/>
          <p:nvPr/>
        </p:nvSpPr>
        <p:spPr>
          <a:xfrm>
            <a:off x="1456878" y="4771227"/>
            <a:ext cx="259780" cy="351366"/>
          </a:xfrm>
          <a:prstGeom prst="rect">
            <a:avLst/>
          </a:prstGeom>
          <a:solidFill>
            <a:schemeClr val="tx1">
              <a:alpha val="18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6E1BAD1-9D26-18AE-FB87-01E02D89F57A}"/>
              </a:ext>
            </a:extLst>
          </p:cNvPr>
          <p:cNvSpPr/>
          <p:nvPr/>
        </p:nvSpPr>
        <p:spPr>
          <a:xfrm>
            <a:off x="1901951" y="4771227"/>
            <a:ext cx="259780" cy="351366"/>
          </a:xfrm>
          <a:prstGeom prst="rect">
            <a:avLst/>
          </a:prstGeom>
          <a:solidFill>
            <a:schemeClr val="tx1">
              <a:alpha val="18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0062311-9D3A-94C9-CBD1-6059A929DDBC}"/>
              </a:ext>
            </a:extLst>
          </p:cNvPr>
          <p:cNvSpPr/>
          <p:nvPr/>
        </p:nvSpPr>
        <p:spPr>
          <a:xfrm>
            <a:off x="2587752" y="4773014"/>
            <a:ext cx="259780" cy="351366"/>
          </a:xfrm>
          <a:prstGeom prst="rect">
            <a:avLst/>
          </a:prstGeom>
          <a:solidFill>
            <a:schemeClr val="tx1">
              <a:alpha val="18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2D4985C-CACD-3FC7-98C8-3C2E425530E8}"/>
              </a:ext>
            </a:extLst>
          </p:cNvPr>
          <p:cNvSpPr/>
          <p:nvPr/>
        </p:nvSpPr>
        <p:spPr>
          <a:xfrm>
            <a:off x="3273553" y="4771227"/>
            <a:ext cx="259780" cy="351366"/>
          </a:xfrm>
          <a:prstGeom prst="rect">
            <a:avLst/>
          </a:prstGeom>
          <a:solidFill>
            <a:schemeClr val="tx1">
              <a:alpha val="18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FEA121A-EF6B-79DE-E37F-B786084F4F5A}"/>
              </a:ext>
            </a:extLst>
          </p:cNvPr>
          <p:cNvSpPr txBox="1"/>
          <p:nvPr/>
        </p:nvSpPr>
        <p:spPr>
          <a:xfrm>
            <a:off x="4664762" y="4649343"/>
            <a:ext cx="51265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✓</a:t>
            </a:r>
            <a:endParaRPr lang="en-US" sz="28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DB78C7E-ED68-66C3-CB5A-2DE65D8BE2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6562" y="5326851"/>
            <a:ext cx="2743200" cy="4699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1C094763-CFC4-505E-6DEA-5B42659B2D83}"/>
              </a:ext>
            </a:extLst>
          </p:cNvPr>
          <p:cNvSpPr/>
          <p:nvPr/>
        </p:nvSpPr>
        <p:spPr>
          <a:xfrm>
            <a:off x="1456878" y="5370888"/>
            <a:ext cx="259780" cy="351366"/>
          </a:xfrm>
          <a:prstGeom prst="rect">
            <a:avLst/>
          </a:prstGeom>
          <a:solidFill>
            <a:schemeClr val="tx1">
              <a:alpha val="18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C81479A-73D1-EC3D-75BB-C6B601998ED4}"/>
              </a:ext>
            </a:extLst>
          </p:cNvPr>
          <p:cNvSpPr/>
          <p:nvPr/>
        </p:nvSpPr>
        <p:spPr>
          <a:xfrm>
            <a:off x="1888097" y="5370888"/>
            <a:ext cx="259780" cy="351366"/>
          </a:xfrm>
          <a:prstGeom prst="rect">
            <a:avLst/>
          </a:prstGeom>
          <a:solidFill>
            <a:schemeClr val="tx1">
              <a:alpha val="18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FB9F204-182B-F6A1-0F1B-7B8C8E7EF599}"/>
              </a:ext>
            </a:extLst>
          </p:cNvPr>
          <p:cNvSpPr/>
          <p:nvPr/>
        </p:nvSpPr>
        <p:spPr>
          <a:xfrm>
            <a:off x="2577378" y="5380487"/>
            <a:ext cx="259780" cy="351366"/>
          </a:xfrm>
          <a:prstGeom prst="rect">
            <a:avLst/>
          </a:prstGeom>
          <a:solidFill>
            <a:schemeClr val="tx1">
              <a:alpha val="18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6BCEB43-F718-5DC6-8F9C-2565DD488CB4}"/>
              </a:ext>
            </a:extLst>
          </p:cNvPr>
          <p:cNvSpPr txBox="1"/>
          <p:nvPr/>
        </p:nvSpPr>
        <p:spPr>
          <a:xfrm>
            <a:off x="4664761" y="5275166"/>
            <a:ext cx="51265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✓</a:t>
            </a:r>
            <a:endParaRPr lang="en-US" sz="28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63640B20-E417-BA0F-BD35-4D0FD79552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4986" y="5796751"/>
            <a:ext cx="1841500" cy="7747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451FCEE1-D915-D776-A559-3F59EDBCE439}"/>
              </a:ext>
            </a:extLst>
          </p:cNvPr>
          <p:cNvSpPr/>
          <p:nvPr/>
        </p:nvSpPr>
        <p:spPr>
          <a:xfrm>
            <a:off x="1628317" y="5822812"/>
            <a:ext cx="259780" cy="351366"/>
          </a:xfrm>
          <a:prstGeom prst="rect">
            <a:avLst/>
          </a:prstGeom>
          <a:solidFill>
            <a:schemeClr val="tx2">
              <a:alpha val="18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9E67E5B-AB14-F794-9654-C10C2B039F90}"/>
              </a:ext>
            </a:extLst>
          </p:cNvPr>
          <p:cNvSpPr/>
          <p:nvPr/>
        </p:nvSpPr>
        <p:spPr>
          <a:xfrm>
            <a:off x="1505956" y="6228835"/>
            <a:ext cx="259780" cy="351366"/>
          </a:xfrm>
          <a:prstGeom prst="rect">
            <a:avLst/>
          </a:prstGeom>
          <a:solidFill>
            <a:schemeClr val="tx2">
              <a:alpha val="18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08CEEB02-6CD1-0B70-456E-048484D2E5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98284" y="3288276"/>
            <a:ext cx="5600700" cy="1422400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3B7F8EF-E3E5-240A-0133-6FA84D7ECAFD}"/>
              </a:ext>
            </a:extLst>
          </p:cNvPr>
          <p:cNvCxnSpPr/>
          <p:nvPr/>
        </p:nvCxnSpPr>
        <p:spPr>
          <a:xfrm flipH="1" flipV="1">
            <a:off x="6769827" y="4533654"/>
            <a:ext cx="685800" cy="74814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F1303F0-FEC4-BE76-4AFB-442F57F0C803}"/>
              </a:ext>
            </a:extLst>
          </p:cNvPr>
          <p:cNvCxnSpPr>
            <a:cxnSpLocks/>
          </p:cNvCxnSpPr>
          <p:nvPr/>
        </p:nvCxnSpPr>
        <p:spPr>
          <a:xfrm flipH="1" flipV="1">
            <a:off x="7233954" y="4508842"/>
            <a:ext cx="221673" cy="77295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97DF959-1A31-C2BB-9C89-95039A0BECEE}"/>
              </a:ext>
            </a:extLst>
          </p:cNvPr>
          <p:cNvCxnSpPr>
            <a:cxnSpLocks/>
          </p:cNvCxnSpPr>
          <p:nvPr/>
        </p:nvCxnSpPr>
        <p:spPr>
          <a:xfrm flipV="1">
            <a:off x="7455627" y="4521247"/>
            <a:ext cx="574964" cy="76055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7CEEFE7-F0F7-8362-077C-C3F0AB8B328D}"/>
              </a:ext>
            </a:extLst>
          </p:cNvPr>
          <p:cNvCxnSpPr>
            <a:cxnSpLocks/>
          </p:cNvCxnSpPr>
          <p:nvPr/>
        </p:nvCxnSpPr>
        <p:spPr>
          <a:xfrm flipV="1">
            <a:off x="7455627" y="4508841"/>
            <a:ext cx="1937533" cy="77295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EEA6B6DF-63AD-33A5-293D-9D11028E9FD6}"/>
              </a:ext>
            </a:extLst>
          </p:cNvPr>
          <p:cNvSpPr txBox="1"/>
          <p:nvPr/>
        </p:nvSpPr>
        <p:spPr>
          <a:xfrm>
            <a:off x="7136938" y="5272500"/>
            <a:ext cx="609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PARAMETERS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Google Shape;251;p1">
                <a:extLst>
                  <a:ext uri="{FF2B5EF4-FFF2-40B4-BE49-F238E27FC236}">
                    <a16:creationId xmlns:a16="http://schemas.microsoft.com/office/drawing/2014/main" id="{29BCE3BA-8CB0-3017-375A-8976069392B9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845225" y="1765185"/>
                <a:ext cx="11075633" cy="435133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rmAutofit/>
              </a:bodyPr>
              <a:lstStyle/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r>
                  <a:rPr lang="en-US" dirty="0"/>
                  <a:t>The model has to be linear in the parameters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r>
                  <a:rPr lang="en-US" dirty="0"/>
                  <a:t>Models can have quadratic and higher order terms and still be linear</a:t>
                </a:r>
              </a:p>
              <a:p>
                <a:pPr marL="0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2" name="Google Shape;251;p1">
                <a:extLst>
                  <a:ext uri="{FF2B5EF4-FFF2-40B4-BE49-F238E27FC236}">
                    <a16:creationId xmlns:a16="http://schemas.microsoft.com/office/drawing/2014/main" id="{29BCE3BA-8CB0-3017-375A-8976069392B9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45225" y="1765185"/>
                <a:ext cx="11075633" cy="4351338"/>
              </a:xfrm>
              <a:prstGeom prst="rect">
                <a:avLst/>
              </a:prstGeom>
              <a:blipFill>
                <a:blip r:embed="rId8"/>
                <a:stretch>
                  <a:fillRect l="-916" t="-2624" r="-91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509405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Assumptions for Inference in MLR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1" name="Google Shape;251;p1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940411" y="1805668"/>
                <a:ext cx="11075633" cy="435133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rmAutofit/>
              </a:bodyPr>
              <a:lstStyle/>
              <a:p>
                <a:pPr marL="342900" lvl="0">
                  <a:spcBef>
                    <a:spcPts val="0"/>
                  </a:spcBef>
                  <a:spcAft>
                    <a:spcPts val="1000"/>
                  </a:spcAft>
                  <a:buFont typeface="+mj-lt"/>
                  <a:buAutoNum type="arabicPeriod"/>
                  <a:tabLst>
                    <a:tab pos="0" algn="l"/>
                  </a:tabLst>
                </a:pPr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The mean of the probability distribution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rPr>
                      <m:t>𝜖</m:t>
                    </m:r>
                  </m:oMath>
                </a14:m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is 0.</a:t>
                </a:r>
              </a:p>
              <a:p>
                <a:pPr marL="342900" lvl="0">
                  <a:spcBef>
                    <a:spcPts val="0"/>
                  </a:spcBef>
                  <a:spcAft>
                    <a:spcPts val="1000"/>
                  </a:spcAft>
                  <a:buFont typeface="+mj-lt"/>
                  <a:buAutoNum type="arabicPeriod"/>
                  <a:tabLst>
                    <a:tab pos="0" algn="l"/>
                  </a:tabLst>
                </a:pPr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The variance,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  <m:t>𝜎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of the probability distribution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rPr>
                      <m:t>𝜖</m:t>
                    </m:r>
                  </m:oMath>
                </a14:m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is constant</a:t>
                </a:r>
              </a:p>
              <a:p>
                <a:pPr marL="342900" lvl="0">
                  <a:spcBef>
                    <a:spcPts val="0"/>
                  </a:spcBef>
                  <a:spcAft>
                    <a:spcPts val="1000"/>
                  </a:spcAft>
                  <a:buFont typeface="+mj-lt"/>
                  <a:buAutoNum type="arabicPeriod"/>
                  <a:tabLst>
                    <a:tab pos="0" algn="l"/>
                  </a:tabLst>
                </a:pPr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The probability distribution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rPr>
                      <m:t>𝜖</m:t>
                    </m:r>
                  </m:oMath>
                </a14:m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is normal.</a:t>
                </a:r>
              </a:p>
              <a:p>
                <a:pPr marL="342900" lvl="0">
                  <a:spcBef>
                    <a:spcPts val="0"/>
                  </a:spcBef>
                  <a:spcAft>
                    <a:spcPts val="1000"/>
                  </a:spcAft>
                  <a:buFont typeface="+mj-lt"/>
                  <a:buAutoNum type="arabicPeriod"/>
                  <a:tabLst>
                    <a:tab pos="0" algn="l"/>
                  </a:tabLst>
                </a:pPr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The errors associated are independent.</a:t>
                </a:r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marL="0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51" name="Google Shape;251;p1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940411" y="1805668"/>
                <a:ext cx="11075633" cy="4351338"/>
              </a:xfrm>
              <a:prstGeom prst="rect">
                <a:avLst/>
              </a:prstGeom>
              <a:blipFill>
                <a:blip r:embed="rId3"/>
                <a:stretch>
                  <a:fillRect l="-343" t="-262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CAB3CD0-39AE-416F-B63E-1A288BF356EF}"/>
                  </a:ext>
                </a:extLst>
              </p:cNvPr>
              <p:cNvSpPr txBox="1"/>
              <p:nvPr/>
            </p:nvSpPr>
            <p:spPr>
              <a:xfrm>
                <a:off x="5169954" y="3981337"/>
                <a:ext cx="5729967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CAB3CD0-39AE-416F-B63E-1A288BF356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9954" y="3981337"/>
                <a:ext cx="5729967" cy="615553"/>
              </a:xfrm>
              <a:prstGeom prst="rect">
                <a:avLst/>
              </a:prstGeom>
              <a:blipFill>
                <a:blip r:embed="rId4"/>
                <a:stretch>
                  <a:fillRect l="-1549" b="-346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2" descr="scatterplot3d: regression plane with residuals - Stack Overflow">
            <a:extLst>
              <a:ext uri="{FF2B5EF4-FFF2-40B4-BE49-F238E27FC236}">
                <a16:creationId xmlns:a16="http://schemas.microsoft.com/office/drawing/2014/main" id="{FE77F7DD-2D00-1280-5612-9F2A0592B4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411" y="4050791"/>
            <a:ext cx="3442018" cy="2581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1475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Order of Model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6FB641-171B-2ADD-1190-CCB379703D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088" y="2449036"/>
            <a:ext cx="2603500" cy="4699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85BF2FF-690C-F113-3122-8696D72F4097}"/>
              </a:ext>
            </a:extLst>
          </p:cNvPr>
          <p:cNvSpPr/>
          <p:nvPr/>
        </p:nvSpPr>
        <p:spPr>
          <a:xfrm>
            <a:off x="2760811" y="2508303"/>
            <a:ext cx="259780" cy="351366"/>
          </a:xfrm>
          <a:prstGeom prst="rect">
            <a:avLst/>
          </a:prstGeom>
          <a:solidFill>
            <a:schemeClr val="tx1">
              <a:alpha val="18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194008-5383-7A7B-A64A-B7A8AE063489}"/>
              </a:ext>
            </a:extLst>
          </p:cNvPr>
          <p:cNvSpPr txBox="1"/>
          <p:nvPr/>
        </p:nvSpPr>
        <p:spPr>
          <a:xfrm>
            <a:off x="4400267" y="2525362"/>
            <a:ext cx="45823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2</a:t>
            </a:r>
            <a:r>
              <a:rPr lang="en-US" b="1" baseline="30000" dirty="0">
                <a:solidFill>
                  <a:srgbClr val="FF0000"/>
                </a:solidFill>
              </a:rPr>
              <a:t>nd</a:t>
            </a:r>
            <a:r>
              <a:rPr lang="en-US" b="1" dirty="0">
                <a:solidFill>
                  <a:srgbClr val="FF0000"/>
                </a:solidFill>
              </a:rPr>
              <a:t> order model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1EFB684-6882-05AD-FF58-A54BEFCABB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5088" y="3264951"/>
            <a:ext cx="3251200" cy="3937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2BC93AC-F84D-0B91-99F2-ABFF4A0C4774}"/>
              </a:ext>
            </a:extLst>
          </p:cNvPr>
          <p:cNvSpPr/>
          <p:nvPr/>
        </p:nvSpPr>
        <p:spPr>
          <a:xfrm>
            <a:off x="3440262" y="3262927"/>
            <a:ext cx="259780" cy="351366"/>
          </a:xfrm>
          <a:prstGeom prst="rect">
            <a:avLst/>
          </a:prstGeom>
          <a:solidFill>
            <a:schemeClr val="tx1">
              <a:alpha val="18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2545B2-8BE4-6A01-F2A5-F141197E86D9}"/>
              </a:ext>
            </a:extLst>
          </p:cNvPr>
          <p:cNvSpPr txBox="1"/>
          <p:nvPr/>
        </p:nvSpPr>
        <p:spPr>
          <a:xfrm>
            <a:off x="4400267" y="3253944"/>
            <a:ext cx="45823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3</a:t>
            </a:r>
            <a:r>
              <a:rPr lang="en-US" b="1" baseline="30000" dirty="0">
                <a:solidFill>
                  <a:srgbClr val="FF0000"/>
                </a:solidFill>
              </a:rPr>
              <a:t>rd</a:t>
            </a:r>
            <a:r>
              <a:rPr lang="en-US" b="1" dirty="0">
                <a:solidFill>
                  <a:srgbClr val="FF0000"/>
                </a:solidFill>
              </a:rPr>
              <a:t> order model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8FF54B5-AF1F-2B19-81DD-2EA4F8735D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7059" y="4621649"/>
            <a:ext cx="3289300" cy="3937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46C3640-9326-6974-B227-AAC77B6134DE}"/>
              </a:ext>
            </a:extLst>
          </p:cNvPr>
          <p:cNvSpPr txBox="1"/>
          <p:nvPr/>
        </p:nvSpPr>
        <p:spPr>
          <a:xfrm>
            <a:off x="4411522" y="4610642"/>
            <a:ext cx="45823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1</a:t>
            </a:r>
            <a:r>
              <a:rPr lang="en-US" b="1" baseline="30000" dirty="0">
                <a:solidFill>
                  <a:srgbClr val="FF0000"/>
                </a:solidFill>
              </a:rPr>
              <a:t>st</a:t>
            </a:r>
            <a:r>
              <a:rPr lang="en-US" b="1" dirty="0">
                <a:solidFill>
                  <a:srgbClr val="FF0000"/>
                </a:solidFill>
              </a:rPr>
              <a:t> order model</a:t>
            </a:r>
            <a:endParaRPr lang="en-US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D79C280-CDD5-46E4-AF46-3056A3CC9115}"/>
                  </a:ext>
                </a:extLst>
              </p:cNvPr>
              <p:cNvSpPr txBox="1"/>
              <p:nvPr/>
            </p:nvSpPr>
            <p:spPr>
              <a:xfrm>
                <a:off x="507178" y="5853712"/>
                <a:ext cx="5026825" cy="2807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sSubSup>
                        <m:sSubSupPr>
                          <m:ctrlP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sSubSup>
                        <m:sSubSupPr>
                          <m:ctrlP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n-US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D79C280-CDD5-46E4-AF46-3056A3CC91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178" y="5853712"/>
                <a:ext cx="5026825" cy="280718"/>
              </a:xfrm>
              <a:prstGeom prst="rect">
                <a:avLst/>
              </a:prstGeom>
              <a:blipFill>
                <a:blip r:embed="rId6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>
            <a:extLst>
              <a:ext uri="{FF2B5EF4-FFF2-40B4-BE49-F238E27FC236}">
                <a16:creationId xmlns:a16="http://schemas.microsoft.com/office/drawing/2014/main" id="{202ABCDC-07EB-E094-12F4-283F6A060F9F}"/>
              </a:ext>
            </a:extLst>
          </p:cNvPr>
          <p:cNvSpPr/>
          <p:nvPr/>
        </p:nvSpPr>
        <p:spPr>
          <a:xfrm>
            <a:off x="4190436" y="5800726"/>
            <a:ext cx="493075" cy="333704"/>
          </a:xfrm>
          <a:prstGeom prst="rect">
            <a:avLst/>
          </a:prstGeom>
          <a:solidFill>
            <a:schemeClr val="tx1">
              <a:alpha val="18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04F2C95-FC44-C9A6-287D-DC98B78D32E0}"/>
              </a:ext>
            </a:extLst>
          </p:cNvPr>
          <p:cNvSpPr/>
          <p:nvPr/>
        </p:nvSpPr>
        <p:spPr>
          <a:xfrm>
            <a:off x="3700041" y="5800726"/>
            <a:ext cx="370153" cy="351366"/>
          </a:xfrm>
          <a:prstGeom prst="rect">
            <a:avLst/>
          </a:prstGeom>
          <a:solidFill>
            <a:schemeClr val="tx1">
              <a:alpha val="18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4204575-A3B5-522F-B363-831B248676F7}"/>
              </a:ext>
            </a:extLst>
          </p:cNvPr>
          <p:cNvSpPr/>
          <p:nvPr/>
        </p:nvSpPr>
        <p:spPr>
          <a:xfrm>
            <a:off x="2909064" y="5818388"/>
            <a:ext cx="619523" cy="316042"/>
          </a:xfrm>
          <a:prstGeom prst="rect">
            <a:avLst/>
          </a:prstGeom>
          <a:solidFill>
            <a:schemeClr val="tx1">
              <a:alpha val="18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Google Shape;251;p1">
            <a:extLst>
              <a:ext uri="{FF2B5EF4-FFF2-40B4-BE49-F238E27FC236}">
                <a16:creationId xmlns:a16="http://schemas.microsoft.com/office/drawing/2014/main" id="{CADAC58A-4ED4-E515-D491-0FE86E969A5F}"/>
              </a:ext>
            </a:extLst>
          </p:cNvPr>
          <p:cNvSpPr txBox="1">
            <a:spLocks/>
          </p:cNvSpPr>
          <p:nvPr/>
        </p:nvSpPr>
        <p:spPr>
          <a:xfrm>
            <a:off x="871653" y="1674685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Highest Exponent of any Predictor Variable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A Model With no Higher-Order Terms is a First-Order Model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Higher-Order Terms</a:t>
            </a:r>
          </a:p>
        </p:txBody>
      </p:sp>
    </p:spTree>
    <p:extLst>
      <p:ext uri="{BB962C8B-B14F-4D97-AF65-F5344CB8AC3E}">
        <p14:creationId xmlns:p14="http://schemas.microsoft.com/office/powerpoint/2010/main" val="9942556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Inference and Estimation</a:t>
            </a:r>
            <a:endParaRPr dirty="0"/>
          </a:p>
        </p:txBody>
      </p:sp>
      <p:sp>
        <p:nvSpPr>
          <p:cNvPr id="251" name="Google Shape;251;p1"/>
          <p:cNvSpPr txBox="1">
            <a:spLocks noGrp="1"/>
          </p:cNvSpPr>
          <p:nvPr>
            <p:ph type="body" idx="1"/>
          </p:nvPr>
        </p:nvSpPr>
        <p:spPr>
          <a:xfrm>
            <a:off x="940411" y="1805668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847E0D8-41E2-7EFF-9CFA-EDFBA22FCA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411" y="2505062"/>
            <a:ext cx="5794926" cy="3987813"/>
          </a:xfrm>
          <a:prstGeom prst="rect">
            <a:avLst/>
          </a:prstGeom>
        </p:spPr>
      </p:pic>
      <p:sp>
        <p:nvSpPr>
          <p:cNvPr id="5" name="Google Shape;251;p1">
            <a:extLst>
              <a:ext uri="{FF2B5EF4-FFF2-40B4-BE49-F238E27FC236}">
                <a16:creationId xmlns:a16="http://schemas.microsoft.com/office/drawing/2014/main" id="{5FF2AACF-F3BA-3E50-942C-641E6D52B6BE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Assumptions need to hold for p-values to make sense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BA4431D-D5CF-7D46-53FB-35CDD76B9F4F}"/>
              </a:ext>
            </a:extLst>
          </p:cNvPr>
          <p:cNvSpPr/>
          <p:nvPr/>
        </p:nvSpPr>
        <p:spPr>
          <a:xfrm>
            <a:off x="4757940" y="4737453"/>
            <a:ext cx="1118753" cy="191386"/>
          </a:xfrm>
          <a:prstGeom prst="rect">
            <a:avLst/>
          </a:prstGeom>
          <a:solidFill>
            <a:schemeClr val="dk1">
              <a:alpha val="31005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8C5826B-3EE8-7805-4C1E-36B5355838A8}"/>
              </a:ext>
            </a:extLst>
          </p:cNvPr>
          <p:cNvSpPr/>
          <p:nvPr/>
        </p:nvSpPr>
        <p:spPr>
          <a:xfrm>
            <a:off x="4757939" y="4950352"/>
            <a:ext cx="1118753" cy="191386"/>
          </a:xfrm>
          <a:prstGeom prst="rect">
            <a:avLst/>
          </a:prstGeom>
          <a:solidFill>
            <a:schemeClr val="dk1">
              <a:alpha val="31005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E2E8159-9314-41CE-7C78-0183E7FBF89D}"/>
              </a:ext>
            </a:extLst>
          </p:cNvPr>
          <p:cNvSpPr/>
          <p:nvPr/>
        </p:nvSpPr>
        <p:spPr>
          <a:xfrm>
            <a:off x="4977247" y="6249598"/>
            <a:ext cx="1118753" cy="191386"/>
          </a:xfrm>
          <a:prstGeom prst="rect">
            <a:avLst/>
          </a:prstGeom>
          <a:solidFill>
            <a:schemeClr val="dk1">
              <a:alpha val="31005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6273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Steps to Fit LS Regression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1D629B2-D36C-CDE4-E317-6199179D01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653" y="1690688"/>
            <a:ext cx="7400903" cy="4802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69101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APP_VERSION" val="1.5.3.3511"/>
  <p:tag name="SLIDO_PRESENTATION_ID" val="00000000-0000-0000-0000-000000000000"/>
  <p:tag name="SLIDO_EVENT_UUID" val="56cd3f0f-858e-4423-8353-19ed97b6960e"/>
  <p:tag name="SLIDO_EVENT_SECTION_UUID" val="f2d8d0e3-684d-42d5-a0fa-fc04bbfd441a"/>
</p:tagLst>
</file>

<file path=ppt/theme/theme1.xml><?xml version="1.0" encoding="utf-8"?>
<a:theme xmlns:a="http://schemas.openxmlformats.org/drawingml/2006/main" name="Office Theme">
  <a:themeElements>
    <a:clrScheme name="Custom 1">
      <a:dk1>
        <a:srgbClr val="C41230"/>
      </a:dk1>
      <a:lt1>
        <a:srgbClr val="FAF9F7"/>
      </a:lt1>
      <a:dk2>
        <a:srgbClr val="C41230"/>
      </a:dk2>
      <a:lt2>
        <a:srgbClr val="FAF9F7"/>
      </a:lt2>
      <a:accent1>
        <a:srgbClr val="ECEDE2"/>
      </a:accent1>
      <a:accent2>
        <a:srgbClr val="941728"/>
      </a:accent2>
      <a:accent3>
        <a:srgbClr val="007B89"/>
      </a:accent3>
      <a:accent4>
        <a:srgbClr val="000000"/>
      </a:accent4>
      <a:accent5>
        <a:srgbClr val="262626"/>
      </a:accent5>
      <a:accent6>
        <a:srgbClr val="FFFFFF"/>
      </a:accent6>
      <a:hlink>
        <a:srgbClr val="007B89"/>
      </a:hlink>
      <a:folHlink>
        <a:srgbClr val="94172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12922</TotalTime>
  <Words>631</Words>
  <Application>Microsoft Macintosh PowerPoint</Application>
  <PresentationFormat>Widescreen</PresentationFormat>
  <Paragraphs>127</Paragraphs>
  <Slides>29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8" baseType="lpstr">
      <vt:lpstr>Calibri</vt:lpstr>
      <vt:lpstr>Cambria Math</vt:lpstr>
      <vt:lpstr>Wingdings</vt:lpstr>
      <vt:lpstr>Lato Light</vt:lpstr>
      <vt:lpstr>Roboto Slab</vt:lpstr>
      <vt:lpstr>Lato</vt:lpstr>
      <vt:lpstr>Cambria</vt:lpstr>
      <vt:lpstr>Arial</vt:lpstr>
      <vt:lpstr>Office Theme</vt:lpstr>
      <vt:lpstr>Module 1</vt:lpstr>
      <vt:lpstr>General Form of MLR</vt:lpstr>
      <vt:lpstr>Population Model</vt:lpstr>
      <vt:lpstr>Population Model</vt:lpstr>
      <vt:lpstr>Linearity</vt:lpstr>
      <vt:lpstr>Assumptions for Inference in MLR</vt:lpstr>
      <vt:lpstr>Order of Model</vt:lpstr>
      <vt:lpstr>Inference and Estimation</vt:lpstr>
      <vt:lpstr>Steps to Fit LS Regression</vt:lpstr>
      <vt:lpstr>Practice</vt:lpstr>
      <vt:lpstr>Matrix Formulation on MLR</vt:lpstr>
      <vt:lpstr>Example </vt:lpstr>
      <vt:lpstr>The X Matrix (Design Matrix) </vt:lpstr>
      <vt:lpstr>The X Matrix (Design Matrix) </vt:lpstr>
      <vt:lpstr>The y vector</vt:lpstr>
      <vt:lpstr>The Method of Least Squares</vt:lpstr>
      <vt:lpstr>Practice</vt:lpstr>
      <vt:lpstr>Auction Price Data Example</vt:lpstr>
      <vt:lpstr>Practice</vt:lpstr>
      <vt:lpstr>Regression Fit</vt:lpstr>
      <vt:lpstr>y-intercept Interpretation</vt:lpstr>
      <vt:lpstr>Slopes Interpretation </vt:lpstr>
      <vt:lpstr>Slopes Interpretation</vt:lpstr>
      <vt:lpstr>RMSE Interpretation</vt:lpstr>
      <vt:lpstr>RMSE Interpretation</vt:lpstr>
      <vt:lpstr>Error Degrees of Freedom</vt:lpstr>
      <vt:lpstr>R-Squared</vt:lpstr>
      <vt:lpstr>ANOVA Table</vt:lpstr>
      <vt:lpstr>Regression Plane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Module 0</dc:title>
  <dc:creator>Orians, A.J.</dc:creator>
  <cp:lastModifiedBy>Martinez, Waldyn Gerardo Dr.</cp:lastModifiedBy>
  <cp:revision>219</cp:revision>
  <dcterms:modified xsi:type="dcterms:W3CDTF">2024-02-19T01:24:31Z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SlidoAppVersion">
    <vt:lpwstr>1.5.3.3511</vt:lpwstr>
  </property>
</Properties>
</file>